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notesMasterIdLst>
    <p:notesMasterId r:id="rId1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id="{5fc93847-388a-15a5-33e3-8a06f8217826}">
          <p14:sldIdLst>
            <p14:sldId id="256"/>
          </p14:sldIdLst>
        </p14:section>
        <p14:section name="Overview" id="{cd36fcfd-c9c9-b512-e374-547d94e53bd4}">
          <p14:sldIdLst>
            <p14:sldId id="257"/>
            <p14:sldId id="258"/>
          </p14:sldIdLst>
        </p14:section>
        <p14:section name="Get your license" id="{c2d18a17-aba2-69b6-010b-2426cecb44cc}">
          <p14:sldIdLst>
            <p14:sldId id="259"/>
            <p14:sldId id="260"/>
            <p14:sldId id="261"/>
            <p14:sldId id="262"/>
          </p14:sldIdLst>
        </p14:section>
        <p14:section name="Install VunFisher" id="{3e875285-8382-b348-b43f-1edb1fc504fe}">
          <p14:sldIdLst>
            <p14:sldId id="263"/>
            <p14:sldId id="264"/>
            <p14:sldId id="265"/>
            <p14:sldId id="266"/>
            <p14:sldId id="267"/>
            <p14:sldId id="268"/>
          </p14:sldIdLst>
        </p14:section>
        <p14:section name="Wrap up" id="{7d5ef6e0-2d0b-c8ec-958d-9626ea9c0a92}">
          <p14:sldIdLst>
            <p14:sldId id="269"/>
            <p14:sldId id="270"/>
            <p14:sldId id="2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esProps" Target="presProps.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Send this deck to students before the course. By the end every student has VunFisher installed and an active 30-day license. Scan only computers you own or are explicitly authorized to assess.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through the six steps. Steps 1 and 2 happen on the website, steps 3 to 6 in the app. The activation code usually arrives within a few minutes after the email is confirmed.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students will install directly on Windows. Mac users must create a Windows virtual machine first; that takes longer, so start it before class if possible.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 direct link in the course chat: txvf.tinkextra.com/quote?for=student. It opens the request form with Student already chosen.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Common mistakes: leaving "I am a..." on "Choose one" gives the message "Role is required". A typo in the email means the code never arrives; students can simply send the form again with the right address.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Confirm, the activation code is emailed automatically. Students keep that email open for step 6.</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not run the installer from inside the ZIP; extract it first. If Windows SmartScreen asks, choose More info then Run anyway only if the file came from txvf.tinkextra.com. The package hash is published on the downloads page for anyone who wants to check it.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a student forgets the username or password later, slide "Forgot your username or password?" shows the self-service reset.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code activates one installation. A code not used within 30 days expires; request a new one. Codes are private: do not post them in chat.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the state is not ACTIVE, check the email address matches the request and that the computer has internet access.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code works once and expires after 15 minutes. If MFA is turned on, the authenticator code or a recovery code is still needed. Press Windows+R and paste %LOCALAPPDATA%\TXCyber\VunFisher to open the folder.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Keep this slide on screen while students install.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should confirm Platform &gt; License shows ACTIVE before the training session.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bg>
      <p:bgPr>
        <a:solidFill>
          <a:srgbClr val="0F1F33"/>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731520" y="1828800"/>
            <a:ext cx="5852160" cy="1737360"/>
          </a:xfrm>
          <a:prstGeom prst="rect">
            <a:avLst/>
          </a:prstGeom>
          <a:noFill/>
          <a:ln/>
        </p:spPr>
        <p:txBody>
          <a:bodyPr wrap="square" rtlCol="0"/>
          <a:lstStyle>
            <a:lvl1pPr algn="l" indent="0" marL="0">
              <a:buNone/>
              <a:defRPr lang="en-US" sz="4800" b="1" dirty="0">
                <a:solidFill>
                  <a:schemeClr val="bg1"/>
                </a:solidFill>
              </a:defRPr>
            </a:lvl1pPr>
          </a:lstStyle>
          <a:p>
            <a:pPr algn="l" indent="0" marL="0">
              <a:buNone/>
            </a:pPr>
            <a:endParaRPr lang="en-US" sz="4800" dirty="0"/>
          </a:p>
        </p:txBody>
      </p:sp>
      <p:sp>
        <p:nvSpPr>
          <p:cNvPr id="3" name="Text 0"/>
          <p:cNvSpPr/>
          <p:nvPr>
            <p:ph idx="101" type="body" hasCustomPrompt="1"/>
          </p:nvPr>
        </p:nvSpPr>
        <p:spPr>
          <a:xfrm>
            <a:off x="731520" y="3749040"/>
            <a:ext cx="5669280" cy="1280160"/>
          </a:xfrm>
          <a:prstGeom prst="rect">
            <a:avLst/>
          </a:prstGeom>
          <a:noFill/>
          <a:ln/>
        </p:spPr>
        <p:txBody>
          <a:bodyPr wrap="square" rtlCol="0"/>
          <a:lstStyle>
            <a:lvl1pPr indent="0" marL="0">
              <a:buNone/>
              <a:defRPr lang="en-US" sz="2000" dirty="0">
                <a:solidFill>
                  <a:schemeClr val="accent1"/>
                </a:solidFill>
              </a:defRPr>
            </a:lvl1pPr>
          </a:lstStyle>
          <a:p>
            <a:pPr indent="0" marL="0">
              <a:buNone/>
            </a:pPr>
            <a:endParaRPr lang="en-US" sz="20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p:bg>
      <p:bgPr>
        <a:solidFill>
          <a:srgbClr val="0F1F33"/>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731520" y="2377440"/>
            <a:ext cx="10698480" cy="1188720"/>
          </a:xfrm>
          <a:prstGeom prst="rect">
            <a:avLst/>
          </a:prstGeom>
          <a:noFill/>
          <a:ln/>
        </p:spPr>
        <p:txBody>
          <a:bodyPr wrap="square" rtlCol="0"/>
          <a:lstStyle>
            <a:lvl1pPr algn="l" indent="0" marL="0">
              <a:buNone/>
              <a:defRPr lang="en-US" sz="4000" b="1" dirty="0">
                <a:solidFill>
                  <a:schemeClr val="bg1"/>
                </a:solidFill>
              </a:defRPr>
            </a:lvl1pPr>
          </a:lstStyle>
          <a:p>
            <a:pPr algn="l" indent="0" marL="0">
              <a:buNone/>
            </a:pPr>
            <a:endParaRPr lang="en-US" sz="4000" dirty="0"/>
          </a:p>
        </p:txBody>
      </p:sp>
      <p:sp>
        <p:nvSpPr>
          <p:cNvPr id="3" name="Text 0"/>
          <p:cNvSpPr/>
          <p:nvPr>
            <p:ph idx="101" type="body" hasCustomPrompt="1"/>
          </p:nvPr>
        </p:nvSpPr>
        <p:spPr>
          <a:xfrm>
            <a:off x="731520" y="3703320"/>
            <a:ext cx="10698480" cy="1097280"/>
          </a:xfrm>
          <a:prstGeom prst="rect">
            <a:avLst/>
          </a:prstGeom>
          <a:noFill/>
          <a:ln/>
        </p:spPr>
        <p:txBody>
          <a:bodyPr wrap="square" rtlCol="0"/>
          <a:lstStyle>
            <a:lvl1pPr indent="0" marL="0">
              <a:buNone/>
              <a:defRPr lang="en-US" sz="2000" dirty="0">
                <a:solidFill>
                  <a:schemeClr val="accent1"/>
                </a:solidFill>
              </a:defRPr>
            </a:lvl1pPr>
          </a:lstStyle>
          <a:p>
            <a:pPr indent="0" marL="0">
              <a:buNone/>
            </a:pPr>
            <a:endParaRPr lang="en-US" sz="20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rgbClr val="FFFFFF"/>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rtlCol="0"/>
          <a:lstStyle>
            <a:lvl1pPr algn="l" indent="0" marL="0">
              <a:buNone/>
              <a:defRPr lang="en-US" sz="3200" b="1" dirty="0">
                <a:solidFill>
                  <a:schemeClr val="tx1"/>
                </a:solidFill>
              </a:defRPr>
            </a:lvl1pPr>
          </a:lstStyle>
          <a:p>
            <a:pPr algn="l" indent="0" marL="0">
              <a:buNone/>
            </a:pPr>
            <a:endParaRPr lang="en-US" sz="3200" dirty="0"/>
          </a:p>
        </p:txBody>
      </p:sp>
      <p:sp>
        <p:nvSpPr>
          <p:cNvPr id="3" name="Text 0"/>
          <p:cNvSpPr/>
          <p:nvPr/>
        </p:nvSpPr>
        <p:spPr>
          <a:xfrm>
            <a:off x="548640" y="6446520"/>
            <a:ext cx="5486400" cy="274320"/>
          </a:xfrm>
          <a:prstGeom prst="rect">
            <a:avLst/>
          </a:prstGeom>
          <a:noFill/>
          <a:ln/>
        </p:spPr>
        <p:txBody>
          <a:bodyPr wrap="square" lIns="0" tIns="0" rIns="0" bIns="0" rtlCol="0" anchor="ctr"/>
          <a:lstStyle/>
          <a:p>
            <a:pPr indent="0" marL="0">
              <a:buNone/>
            </a:pPr>
            <a:r>
              <a:rPr lang="en-US" sz="1000" dirty="0">
                <a:solidFill>
                  <a:srgbClr val="4C6380"/>
                </a:solidFill>
              </a:rPr>
              <a:t>VunFisher: request and install</a:t>
            </a:r>
            <a:endParaRPr lang="en-US" sz="10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1004</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4.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4.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slideLayout" Target="../slideLayouts/slideLayout4.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4.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4.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4.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4.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4.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txvf.tinkextra.com/overview/" TargetMode="External"/><Relationship Id="rId2" Type="http://schemas.openxmlformats.org/officeDocument/2006/relationships/hyperlink" Target="https://txvf.tinkextra.com/overview/downloads.html" TargetMode="External"/><Relationship Id="rId3" Type="http://schemas.openxmlformats.org/officeDocument/2006/relationships/hyperlink" Target="https://txvf.tinkextra.com/quote?for=student" TargetMode="External"/><Relationship Id="rId4" Type="http://schemas.openxmlformats.org/officeDocument/2006/relationships/hyperlink" Target="https://txvf.tinkextra.com/overview/roadmap.html#release-history" TargetMode="External"/><Relationship Id="rId5" Type="http://schemas.openxmlformats.org/officeDocument/2006/relationships/hyperlink" Target="http://127.0.0.1:8787" TargetMode="External"/><Relationship Id="rId6" Type="http://schemas.openxmlformats.org/officeDocument/2006/relationships/slideLayout" Target="../slideLayouts/slideLayout4.xml"/><Relationship Id="rId7"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731520" y="1828800"/>
            <a:ext cx="5852160" cy="1737360"/>
          </a:xfrm>
          <a:prstGeom prst="rect">
            <a:avLst/>
          </a:prstGeom>
          <a:noFill/>
          <a:ln/>
        </p:spPr>
        <p:txBody>
          <a:bodyPr wrap="square" lIns="0" tIns="0" rIns="0" bIns="0" rtlCol="0" anchor="b"/>
          <a:lstStyle/>
          <a:p>
            <a:pPr algn="l" indent="0" marL="0">
              <a:buNone/>
            </a:pPr>
            <a:r>
              <a:rPr lang="en-US" sz="4800" b="1" dirty="0">
                <a:solidFill>
                  <a:schemeClr val="bg1"/>
                </a:solidFill>
              </a:rPr>
              <a:t>VunFisher: request and install</a:t>
            </a:r>
            <a:endParaRPr lang="en-US" sz="4800" dirty="0"/>
          </a:p>
        </p:txBody>
      </p:sp>
      <p:sp>
        <p:nvSpPr>
          <p:cNvPr id="3" name="Text 0"/>
          <p:cNvSpPr/>
          <p:nvPr>
            <p:ph idx="101" type="body" hasCustomPrompt="1"/>
          </p:nvPr>
        </p:nvSpPr>
        <p:spPr>
          <a:xfrm>
            <a:off x="731520" y="3749040"/>
            <a:ext cx="5669280" cy="1280160"/>
          </a:xfrm>
          <a:prstGeom prst="rect">
            <a:avLst/>
          </a:prstGeom>
          <a:noFill/>
          <a:ln/>
        </p:spPr>
        <p:txBody>
          <a:bodyPr wrap="square" lIns="0" tIns="0" rIns="0" bIns="0" rtlCol="0" anchor="t"/>
          <a:lstStyle/>
          <a:p>
            <a:pPr indent="0" marL="0">
              <a:buNone/>
            </a:pPr>
            <a:r>
              <a:rPr lang="en-US" sz="2000" dirty="0">
                <a:solidFill>
                  <a:schemeClr val="accent1"/>
                </a:solidFill>
              </a:rPr>
              <a:t>Request your free 30-day student license, install VunFisher on Windows, a virtual machine or a Mac, and activate it</a:t>
            </a:r>
            <a:endParaRPr lang="en-US" sz="2000" dirty="0"/>
          </a:p>
        </p:txBody>
      </p:sp>
      <p:sp>
        <p:nvSpPr>
          <p:cNvPr id="4" name="screenshot-frame"/>
          <p:cNvSpPr/>
          <p:nvPr/>
        </p:nvSpPr>
        <p:spPr>
          <a:xfrm>
            <a:off x="6803136" y="1865376"/>
            <a:ext cx="4864608" cy="2783043"/>
          </a:xfrm>
          <a:prstGeom prst="roundRect">
            <a:avLst>
              <a:gd name="adj" fmla="val 2628"/>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5" name="Image 0" descr="Screenshot: quote student">    </p:cNvPr>
          <p:cNvPicPr>
            <a:picLocks noChangeAspect="1"/>
          </p:cNvPicPr>
          <p:nvPr/>
        </p:nvPicPr>
        <p:blipFill>
          <a:blip r:embed="rId1"/>
          <a:stretch>
            <a:fillRect/>
          </a:stretch>
        </p:blipFill>
        <p:spPr>
          <a:xfrm>
            <a:off x="6858000" y="1920240"/>
            <a:ext cx="4754880" cy="267331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Six steps from request to an active license</a:t>
            </a:r>
            <a:endParaRPr lang="en-US" sz="3200" dirty="0"/>
          </a:p>
        </p:txBody>
      </p:sp>
      <p:sp>
        <p:nvSpPr>
          <p:cNvPr id="3" name="flow-card-0"/>
          <p:cNvSpPr/>
          <p:nvPr/>
        </p:nvSpPr>
        <p:spPr>
          <a:xfrm>
            <a:off x="548640" y="1920240"/>
            <a:ext cx="1691640" cy="2377440"/>
          </a:xfrm>
          <a:prstGeom prst="roundRect">
            <a:avLst>
              <a:gd name="adj" fmla="val 6486"/>
            </a:avLst>
          </a:prstGeom>
          <a:solidFill>
            <a:srgbClr val="E3F4F2"/>
          </a:solidFill>
          <a:ln w="9525">
            <a:solidFill>
              <a:srgbClr val="D6DDE0"/>
            </a:solidFill>
            <a:prstDash val="solid"/>
          </a:ln>
        </p:spPr>
      </p:sp>
      <p:sp>
        <p:nvSpPr>
          <p:cNvPr id="4" name="step-badge-1"/>
          <p:cNvSpPr/>
          <p:nvPr/>
        </p:nvSpPr>
        <p:spPr>
          <a:xfrm>
            <a:off x="1143000" y="2148840"/>
            <a:ext cx="502920" cy="502920"/>
          </a:xfrm>
          <a:prstGeom prst="ellipse">
            <a:avLst/>
          </a:prstGeom>
          <a:solidFill>
            <a:schemeClr val="accent1"/>
          </a:solidFill>
          <a:ln w="12700">
            <a:solidFill>
              <a:schemeClr val="accent1"/>
            </a:solidFill>
            <a:prstDash val="solid"/>
          </a:ln>
        </p:spPr>
      </p:sp>
      <p:sp>
        <p:nvSpPr>
          <p:cNvPr id="5" name="Text 3"/>
          <p:cNvSpPr txBox="1"/>
          <p:nvPr/>
        </p:nvSpPr>
        <p:spPr>
          <a:xfrm>
            <a:off x="1143000" y="2148840"/>
            <a:ext cx="502920" cy="502920"/>
          </a:xfrm>
          <a:prstGeom prst="rect">
            <a:avLst/>
          </a:prstGeom>
          <a:noFill/>
          <a:ln/>
        </p:spPr>
        <p:txBody>
          <a:bodyPr wrap="square" lIns="0" tIns="0" rIns="0" bIns="0" rtlCol="0" anchor="ctr"/>
          <a:lstStyle/>
          <a:p>
            <a:pPr algn="ctr" indent="0" marL="0">
              <a:buNone/>
            </a:pPr>
            <a:r>
              <a:rPr lang="en-US" sz="1800" b="1" dirty="0">
                <a:solidFill>
                  <a:schemeClr val="tx2"/>
                </a:solidFill>
              </a:rPr>
              <a:t>1</a:t>
            </a:r>
            <a:endParaRPr lang="en-US" sz="1800" dirty="0"/>
          </a:p>
        </p:txBody>
      </p:sp>
      <p:sp>
        <p:nvSpPr>
          <p:cNvPr id="6" name="Text 4"/>
          <p:cNvSpPr txBox="1"/>
          <p:nvPr/>
        </p:nvSpPr>
        <p:spPr>
          <a:xfrm>
            <a:off x="640080" y="2834640"/>
            <a:ext cx="1508760" cy="457200"/>
          </a:xfrm>
          <a:prstGeom prst="rect">
            <a:avLst/>
          </a:prstGeom>
          <a:noFill/>
          <a:ln/>
        </p:spPr>
        <p:txBody>
          <a:bodyPr wrap="square" lIns="0" tIns="0" rIns="0" bIns="0" rtlCol="0" anchor="ctr"/>
          <a:lstStyle/>
          <a:p>
            <a:pPr algn="ctr" indent="0" marL="0">
              <a:buNone/>
            </a:pPr>
            <a:r>
              <a:rPr lang="en-US" sz="1800" b="1" dirty="0">
                <a:solidFill>
                  <a:schemeClr val="tx1"/>
                </a:solidFill>
              </a:rPr>
              <a:t>Request</a:t>
            </a:r>
            <a:endParaRPr lang="en-US" sz="1800" dirty="0"/>
          </a:p>
        </p:txBody>
      </p:sp>
      <p:sp>
        <p:nvSpPr>
          <p:cNvPr id="7" name="Text 5"/>
          <p:cNvSpPr txBox="1"/>
          <p:nvPr/>
        </p:nvSpPr>
        <p:spPr>
          <a:xfrm>
            <a:off x="640080" y="3291840"/>
            <a:ext cx="1508760" cy="822960"/>
          </a:xfrm>
          <a:prstGeom prst="rect">
            <a:avLst/>
          </a:prstGeom>
          <a:noFill/>
          <a:ln/>
        </p:spPr>
        <p:txBody>
          <a:bodyPr wrap="square" lIns="0" tIns="0" rIns="0" bIns="0" rtlCol="0" anchor="t"/>
          <a:lstStyle/>
          <a:p>
            <a:pPr algn="ctr" indent="0" marL="0">
              <a:buNone/>
            </a:pPr>
            <a:r>
              <a:rPr lang="en-US" sz="1400" dirty="0">
                <a:solidFill>
                  <a:srgbClr val="4C6380"/>
                </a:solidFill>
              </a:rPr>
              <a:t>Fill in the student form</a:t>
            </a:r>
            <a:endParaRPr lang="en-US" sz="1400" dirty="0"/>
          </a:p>
        </p:txBody>
      </p:sp>
      <p:sp>
        <p:nvSpPr>
          <p:cNvPr id="8" name="flow-card-1"/>
          <p:cNvSpPr/>
          <p:nvPr/>
        </p:nvSpPr>
        <p:spPr>
          <a:xfrm>
            <a:off x="2423160" y="1920240"/>
            <a:ext cx="1691640" cy="2377440"/>
          </a:xfrm>
          <a:prstGeom prst="roundRect">
            <a:avLst>
              <a:gd name="adj" fmla="val 6486"/>
            </a:avLst>
          </a:prstGeom>
          <a:solidFill>
            <a:srgbClr val="EEF3F8"/>
          </a:solidFill>
          <a:ln w="9525">
            <a:solidFill>
              <a:srgbClr val="D6DDE0"/>
            </a:solidFill>
            <a:prstDash val="solid"/>
          </a:ln>
        </p:spPr>
      </p:sp>
      <p:sp>
        <p:nvSpPr>
          <p:cNvPr id="9" name="step-badge-2"/>
          <p:cNvSpPr/>
          <p:nvPr/>
        </p:nvSpPr>
        <p:spPr>
          <a:xfrm>
            <a:off x="3017520" y="2148840"/>
            <a:ext cx="502920" cy="502920"/>
          </a:xfrm>
          <a:prstGeom prst="ellipse">
            <a:avLst/>
          </a:prstGeom>
          <a:solidFill>
            <a:schemeClr val="accent1"/>
          </a:solidFill>
          <a:ln w="12700">
            <a:solidFill>
              <a:schemeClr val="accent1"/>
            </a:solidFill>
            <a:prstDash val="solid"/>
          </a:ln>
        </p:spPr>
      </p:sp>
      <p:sp>
        <p:nvSpPr>
          <p:cNvPr id="10" name="Text 8"/>
          <p:cNvSpPr txBox="1"/>
          <p:nvPr/>
        </p:nvSpPr>
        <p:spPr>
          <a:xfrm>
            <a:off x="3017520" y="2148840"/>
            <a:ext cx="502920" cy="502920"/>
          </a:xfrm>
          <a:prstGeom prst="rect">
            <a:avLst/>
          </a:prstGeom>
          <a:noFill/>
          <a:ln/>
        </p:spPr>
        <p:txBody>
          <a:bodyPr wrap="square" lIns="0" tIns="0" rIns="0" bIns="0" rtlCol="0" anchor="ctr"/>
          <a:lstStyle/>
          <a:p>
            <a:pPr algn="ctr" indent="0" marL="0">
              <a:buNone/>
            </a:pPr>
            <a:r>
              <a:rPr lang="en-US" sz="1800" b="1" dirty="0">
                <a:solidFill>
                  <a:schemeClr val="tx2"/>
                </a:solidFill>
              </a:rPr>
              <a:t>2</a:t>
            </a:r>
            <a:endParaRPr lang="en-US" sz="1800" dirty="0"/>
          </a:p>
        </p:txBody>
      </p:sp>
      <p:sp>
        <p:nvSpPr>
          <p:cNvPr id="11" name="Text 9"/>
          <p:cNvSpPr txBox="1"/>
          <p:nvPr/>
        </p:nvSpPr>
        <p:spPr>
          <a:xfrm>
            <a:off x="2514600" y="2834640"/>
            <a:ext cx="1508760" cy="457200"/>
          </a:xfrm>
          <a:prstGeom prst="rect">
            <a:avLst/>
          </a:prstGeom>
          <a:noFill/>
          <a:ln/>
        </p:spPr>
        <p:txBody>
          <a:bodyPr wrap="square" lIns="0" tIns="0" rIns="0" bIns="0" rtlCol="0" anchor="ctr"/>
          <a:lstStyle/>
          <a:p>
            <a:pPr algn="ctr" indent="0" marL="0">
              <a:buNone/>
            </a:pPr>
            <a:r>
              <a:rPr lang="en-US" sz="1800" b="1" dirty="0">
                <a:solidFill>
                  <a:schemeClr val="tx1"/>
                </a:solidFill>
              </a:rPr>
              <a:t>Confirm</a:t>
            </a:r>
            <a:endParaRPr lang="en-US" sz="1800" dirty="0"/>
          </a:p>
        </p:txBody>
      </p:sp>
      <p:sp>
        <p:nvSpPr>
          <p:cNvPr id="12" name="Text 10"/>
          <p:cNvSpPr txBox="1"/>
          <p:nvPr/>
        </p:nvSpPr>
        <p:spPr>
          <a:xfrm>
            <a:off x="2514600" y="3291840"/>
            <a:ext cx="1508760" cy="822960"/>
          </a:xfrm>
          <a:prstGeom prst="rect">
            <a:avLst/>
          </a:prstGeom>
          <a:noFill/>
          <a:ln/>
        </p:spPr>
        <p:txBody>
          <a:bodyPr wrap="square" lIns="0" tIns="0" rIns="0" bIns="0" rtlCol="0" anchor="t"/>
          <a:lstStyle/>
          <a:p>
            <a:pPr algn="ctr" indent="0" marL="0">
              <a:buNone/>
            </a:pPr>
            <a:r>
              <a:rPr lang="en-US" sz="1400" dirty="0">
                <a:solidFill>
                  <a:srgbClr val="4C6380"/>
                </a:solidFill>
              </a:rPr>
              <a:t>Click the link we email</a:t>
            </a:r>
            <a:endParaRPr lang="en-US" sz="1400" dirty="0"/>
          </a:p>
        </p:txBody>
      </p:sp>
      <p:sp>
        <p:nvSpPr>
          <p:cNvPr id="13" name="flow-card-2"/>
          <p:cNvSpPr/>
          <p:nvPr/>
        </p:nvSpPr>
        <p:spPr>
          <a:xfrm>
            <a:off x="4297680" y="1920240"/>
            <a:ext cx="1691640" cy="2377440"/>
          </a:xfrm>
          <a:prstGeom prst="roundRect">
            <a:avLst>
              <a:gd name="adj" fmla="val 6486"/>
            </a:avLst>
          </a:prstGeom>
          <a:solidFill>
            <a:srgbClr val="E3F4F2"/>
          </a:solidFill>
          <a:ln w="9525">
            <a:solidFill>
              <a:srgbClr val="D6DDE0"/>
            </a:solidFill>
            <a:prstDash val="solid"/>
          </a:ln>
        </p:spPr>
      </p:sp>
      <p:sp>
        <p:nvSpPr>
          <p:cNvPr id="14" name="step-badge-3"/>
          <p:cNvSpPr/>
          <p:nvPr/>
        </p:nvSpPr>
        <p:spPr>
          <a:xfrm>
            <a:off x="4892040" y="2148840"/>
            <a:ext cx="502920" cy="502920"/>
          </a:xfrm>
          <a:prstGeom prst="ellipse">
            <a:avLst/>
          </a:prstGeom>
          <a:solidFill>
            <a:schemeClr val="accent1"/>
          </a:solidFill>
          <a:ln w="12700">
            <a:solidFill>
              <a:schemeClr val="accent1"/>
            </a:solidFill>
            <a:prstDash val="solid"/>
          </a:ln>
        </p:spPr>
      </p:sp>
      <p:sp>
        <p:nvSpPr>
          <p:cNvPr id="15" name="Text 13"/>
          <p:cNvSpPr txBox="1"/>
          <p:nvPr/>
        </p:nvSpPr>
        <p:spPr>
          <a:xfrm>
            <a:off x="4892040" y="2148840"/>
            <a:ext cx="502920" cy="502920"/>
          </a:xfrm>
          <a:prstGeom prst="rect">
            <a:avLst/>
          </a:prstGeom>
          <a:noFill/>
          <a:ln/>
        </p:spPr>
        <p:txBody>
          <a:bodyPr wrap="square" lIns="0" tIns="0" rIns="0" bIns="0" rtlCol="0" anchor="ctr"/>
          <a:lstStyle/>
          <a:p>
            <a:pPr algn="ctr" indent="0" marL="0">
              <a:buNone/>
            </a:pPr>
            <a:r>
              <a:rPr lang="en-US" sz="1800" b="1" dirty="0">
                <a:solidFill>
                  <a:schemeClr val="tx2"/>
                </a:solidFill>
              </a:rPr>
              <a:t>3</a:t>
            </a:r>
            <a:endParaRPr lang="en-US" sz="1800" dirty="0"/>
          </a:p>
        </p:txBody>
      </p:sp>
      <p:sp>
        <p:nvSpPr>
          <p:cNvPr id="16" name="Text 14"/>
          <p:cNvSpPr txBox="1"/>
          <p:nvPr/>
        </p:nvSpPr>
        <p:spPr>
          <a:xfrm>
            <a:off x="4389120" y="2834640"/>
            <a:ext cx="1508760" cy="457200"/>
          </a:xfrm>
          <a:prstGeom prst="rect">
            <a:avLst/>
          </a:prstGeom>
          <a:noFill/>
          <a:ln/>
        </p:spPr>
        <p:txBody>
          <a:bodyPr wrap="square" lIns="0" tIns="0" rIns="0" bIns="0" rtlCol="0" anchor="ctr"/>
          <a:lstStyle/>
          <a:p>
            <a:pPr algn="ctr" indent="0" marL="0">
              <a:buNone/>
            </a:pPr>
            <a:r>
              <a:rPr lang="en-US" sz="1800" b="1" dirty="0">
                <a:solidFill>
                  <a:schemeClr val="tx1"/>
                </a:solidFill>
              </a:rPr>
              <a:t>Install</a:t>
            </a:r>
            <a:endParaRPr lang="en-US" sz="1800" dirty="0"/>
          </a:p>
        </p:txBody>
      </p:sp>
      <p:sp>
        <p:nvSpPr>
          <p:cNvPr id="17" name="Text 15"/>
          <p:cNvSpPr txBox="1"/>
          <p:nvPr/>
        </p:nvSpPr>
        <p:spPr>
          <a:xfrm>
            <a:off x="4389120" y="3291840"/>
            <a:ext cx="1508760" cy="822960"/>
          </a:xfrm>
          <a:prstGeom prst="rect">
            <a:avLst/>
          </a:prstGeom>
          <a:noFill/>
          <a:ln/>
        </p:spPr>
        <p:txBody>
          <a:bodyPr wrap="square" lIns="0" tIns="0" rIns="0" bIns="0" rtlCol="0" anchor="t"/>
          <a:lstStyle/>
          <a:p>
            <a:pPr algn="ctr" indent="0" marL="0">
              <a:buNone/>
            </a:pPr>
            <a:r>
              <a:rPr lang="en-US" sz="1400" dirty="0">
                <a:solidFill>
                  <a:srgbClr val="4C6380"/>
                </a:solidFill>
              </a:rPr>
              <a:t>Run INSTALL.vbs</a:t>
            </a:r>
            <a:endParaRPr lang="en-US" sz="1400" dirty="0"/>
          </a:p>
        </p:txBody>
      </p:sp>
      <p:sp>
        <p:nvSpPr>
          <p:cNvPr id="18" name="flow-card-3"/>
          <p:cNvSpPr/>
          <p:nvPr/>
        </p:nvSpPr>
        <p:spPr>
          <a:xfrm>
            <a:off x="6172200" y="1920240"/>
            <a:ext cx="1691640" cy="2377440"/>
          </a:xfrm>
          <a:prstGeom prst="roundRect">
            <a:avLst>
              <a:gd name="adj" fmla="val 6486"/>
            </a:avLst>
          </a:prstGeom>
          <a:solidFill>
            <a:srgbClr val="EEF3F8"/>
          </a:solidFill>
          <a:ln w="9525">
            <a:solidFill>
              <a:srgbClr val="D6DDE0"/>
            </a:solidFill>
            <a:prstDash val="solid"/>
          </a:ln>
        </p:spPr>
      </p:sp>
      <p:sp>
        <p:nvSpPr>
          <p:cNvPr id="19" name="step-badge-4"/>
          <p:cNvSpPr/>
          <p:nvPr/>
        </p:nvSpPr>
        <p:spPr>
          <a:xfrm>
            <a:off x="6766560" y="2148840"/>
            <a:ext cx="502920" cy="502920"/>
          </a:xfrm>
          <a:prstGeom prst="ellipse">
            <a:avLst/>
          </a:prstGeom>
          <a:solidFill>
            <a:schemeClr val="accent1"/>
          </a:solidFill>
          <a:ln w="12700">
            <a:solidFill>
              <a:schemeClr val="accent1"/>
            </a:solidFill>
            <a:prstDash val="solid"/>
          </a:ln>
        </p:spPr>
      </p:sp>
      <p:sp>
        <p:nvSpPr>
          <p:cNvPr id="20" name="Text 18"/>
          <p:cNvSpPr txBox="1"/>
          <p:nvPr/>
        </p:nvSpPr>
        <p:spPr>
          <a:xfrm>
            <a:off x="6766560" y="2148840"/>
            <a:ext cx="502920" cy="502920"/>
          </a:xfrm>
          <a:prstGeom prst="rect">
            <a:avLst/>
          </a:prstGeom>
          <a:noFill/>
          <a:ln/>
        </p:spPr>
        <p:txBody>
          <a:bodyPr wrap="square" lIns="0" tIns="0" rIns="0" bIns="0" rtlCol="0" anchor="ctr"/>
          <a:lstStyle/>
          <a:p>
            <a:pPr algn="ctr" indent="0" marL="0">
              <a:buNone/>
            </a:pPr>
            <a:r>
              <a:rPr lang="en-US" sz="1800" b="1" dirty="0">
                <a:solidFill>
                  <a:schemeClr val="tx2"/>
                </a:solidFill>
              </a:rPr>
              <a:t>4</a:t>
            </a:r>
            <a:endParaRPr lang="en-US" sz="1800" dirty="0"/>
          </a:p>
        </p:txBody>
      </p:sp>
      <p:sp>
        <p:nvSpPr>
          <p:cNvPr id="21" name="Text 19"/>
          <p:cNvSpPr txBox="1"/>
          <p:nvPr/>
        </p:nvSpPr>
        <p:spPr>
          <a:xfrm>
            <a:off x="6263640" y="2834640"/>
            <a:ext cx="1508760" cy="457200"/>
          </a:xfrm>
          <a:prstGeom prst="rect">
            <a:avLst/>
          </a:prstGeom>
          <a:noFill/>
          <a:ln/>
        </p:spPr>
        <p:txBody>
          <a:bodyPr wrap="square" lIns="0" tIns="0" rIns="0" bIns="0" rtlCol="0" anchor="ctr"/>
          <a:lstStyle/>
          <a:p>
            <a:pPr algn="ctr" indent="0" marL="0">
              <a:buNone/>
            </a:pPr>
            <a:r>
              <a:rPr lang="en-US" sz="1800" b="1" dirty="0">
                <a:solidFill>
                  <a:schemeClr val="tx1"/>
                </a:solidFill>
              </a:rPr>
              <a:t>Create account</a:t>
            </a:r>
            <a:endParaRPr lang="en-US" sz="1800" dirty="0"/>
          </a:p>
        </p:txBody>
      </p:sp>
      <p:sp>
        <p:nvSpPr>
          <p:cNvPr id="22" name="Text 20"/>
          <p:cNvSpPr txBox="1"/>
          <p:nvPr/>
        </p:nvSpPr>
        <p:spPr>
          <a:xfrm>
            <a:off x="6263640" y="3291840"/>
            <a:ext cx="1508760" cy="822960"/>
          </a:xfrm>
          <a:prstGeom prst="rect">
            <a:avLst/>
          </a:prstGeom>
          <a:noFill/>
          <a:ln/>
        </p:spPr>
        <p:txBody>
          <a:bodyPr wrap="square" lIns="0" tIns="0" rIns="0" bIns="0" rtlCol="0" anchor="t"/>
          <a:lstStyle/>
          <a:p>
            <a:pPr algn="ctr" indent="0" marL="0">
              <a:buNone/>
            </a:pPr>
            <a:r>
              <a:rPr lang="en-US" sz="1400" dirty="0">
                <a:solidFill>
                  <a:srgbClr val="4C6380"/>
                </a:solidFill>
              </a:rPr>
              <a:t>Your own username and password</a:t>
            </a:r>
            <a:endParaRPr lang="en-US" sz="1400" dirty="0"/>
          </a:p>
        </p:txBody>
      </p:sp>
      <p:sp>
        <p:nvSpPr>
          <p:cNvPr id="23" name="flow-card-4"/>
          <p:cNvSpPr/>
          <p:nvPr/>
        </p:nvSpPr>
        <p:spPr>
          <a:xfrm>
            <a:off x="8046720" y="1920240"/>
            <a:ext cx="1691640" cy="2377440"/>
          </a:xfrm>
          <a:prstGeom prst="roundRect">
            <a:avLst>
              <a:gd name="adj" fmla="val 6486"/>
            </a:avLst>
          </a:prstGeom>
          <a:solidFill>
            <a:srgbClr val="E3F4F2"/>
          </a:solidFill>
          <a:ln w="9525">
            <a:solidFill>
              <a:srgbClr val="D6DDE0"/>
            </a:solidFill>
            <a:prstDash val="solid"/>
          </a:ln>
        </p:spPr>
      </p:sp>
      <p:sp>
        <p:nvSpPr>
          <p:cNvPr id="24" name="step-badge-5"/>
          <p:cNvSpPr/>
          <p:nvPr/>
        </p:nvSpPr>
        <p:spPr>
          <a:xfrm>
            <a:off x="8641080" y="2148840"/>
            <a:ext cx="502920" cy="502920"/>
          </a:xfrm>
          <a:prstGeom prst="ellipse">
            <a:avLst/>
          </a:prstGeom>
          <a:solidFill>
            <a:schemeClr val="accent1"/>
          </a:solidFill>
          <a:ln w="12700">
            <a:solidFill>
              <a:schemeClr val="accent1"/>
            </a:solidFill>
            <a:prstDash val="solid"/>
          </a:ln>
        </p:spPr>
      </p:sp>
      <p:sp>
        <p:nvSpPr>
          <p:cNvPr id="25" name="Text 23"/>
          <p:cNvSpPr txBox="1"/>
          <p:nvPr/>
        </p:nvSpPr>
        <p:spPr>
          <a:xfrm>
            <a:off x="8641080" y="2148840"/>
            <a:ext cx="502920" cy="502920"/>
          </a:xfrm>
          <a:prstGeom prst="rect">
            <a:avLst/>
          </a:prstGeom>
          <a:noFill/>
          <a:ln/>
        </p:spPr>
        <p:txBody>
          <a:bodyPr wrap="square" lIns="0" tIns="0" rIns="0" bIns="0" rtlCol="0" anchor="ctr"/>
          <a:lstStyle/>
          <a:p>
            <a:pPr algn="ctr" indent="0" marL="0">
              <a:buNone/>
            </a:pPr>
            <a:r>
              <a:rPr lang="en-US" sz="1800" b="1" dirty="0">
                <a:solidFill>
                  <a:schemeClr val="tx2"/>
                </a:solidFill>
              </a:rPr>
              <a:t>5</a:t>
            </a:r>
            <a:endParaRPr lang="en-US" sz="1800" dirty="0"/>
          </a:p>
        </p:txBody>
      </p:sp>
      <p:sp>
        <p:nvSpPr>
          <p:cNvPr id="26" name="Text 24"/>
          <p:cNvSpPr txBox="1"/>
          <p:nvPr/>
        </p:nvSpPr>
        <p:spPr>
          <a:xfrm>
            <a:off x="8138160" y="2834640"/>
            <a:ext cx="1508760" cy="457200"/>
          </a:xfrm>
          <a:prstGeom prst="rect">
            <a:avLst/>
          </a:prstGeom>
          <a:noFill/>
          <a:ln/>
        </p:spPr>
        <p:txBody>
          <a:bodyPr wrap="square" lIns="0" tIns="0" rIns="0" bIns="0" rtlCol="0" anchor="ctr"/>
          <a:lstStyle/>
          <a:p>
            <a:pPr algn="ctr" indent="0" marL="0">
              <a:buNone/>
            </a:pPr>
            <a:r>
              <a:rPr lang="en-US" sz="1800" b="1" dirty="0">
                <a:solidFill>
                  <a:schemeClr val="tx1"/>
                </a:solidFill>
              </a:rPr>
              <a:t>Activate</a:t>
            </a:r>
            <a:endParaRPr lang="en-US" sz="1800" dirty="0"/>
          </a:p>
        </p:txBody>
      </p:sp>
      <p:sp>
        <p:nvSpPr>
          <p:cNvPr id="27" name="Text 25"/>
          <p:cNvSpPr txBox="1"/>
          <p:nvPr/>
        </p:nvSpPr>
        <p:spPr>
          <a:xfrm>
            <a:off x="8138160" y="3291840"/>
            <a:ext cx="1508760" cy="822960"/>
          </a:xfrm>
          <a:prstGeom prst="rect">
            <a:avLst/>
          </a:prstGeom>
          <a:noFill/>
          <a:ln/>
        </p:spPr>
        <p:txBody>
          <a:bodyPr wrap="square" lIns="0" tIns="0" rIns="0" bIns="0" rtlCol="0" anchor="t"/>
          <a:lstStyle/>
          <a:p>
            <a:pPr algn="ctr" indent="0" marL="0">
              <a:buNone/>
            </a:pPr>
            <a:r>
              <a:rPr lang="en-US" sz="1400" dirty="0">
                <a:solidFill>
                  <a:srgbClr val="4C6380"/>
                </a:solidFill>
              </a:rPr>
              <a:t>Enter the emailed code</a:t>
            </a:r>
            <a:endParaRPr lang="en-US" sz="1400" dirty="0"/>
          </a:p>
        </p:txBody>
      </p:sp>
      <p:sp>
        <p:nvSpPr>
          <p:cNvPr id="28" name="flow-card-5"/>
          <p:cNvSpPr/>
          <p:nvPr/>
        </p:nvSpPr>
        <p:spPr>
          <a:xfrm>
            <a:off x="9921240" y="1920240"/>
            <a:ext cx="1691640" cy="2377440"/>
          </a:xfrm>
          <a:prstGeom prst="roundRect">
            <a:avLst>
              <a:gd name="adj" fmla="val 6486"/>
            </a:avLst>
          </a:prstGeom>
          <a:solidFill>
            <a:srgbClr val="EEF3F8"/>
          </a:solidFill>
          <a:ln w="9525">
            <a:solidFill>
              <a:srgbClr val="D6DDE0"/>
            </a:solidFill>
            <a:prstDash val="solid"/>
          </a:ln>
        </p:spPr>
      </p:sp>
      <p:sp>
        <p:nvSpPr>
          <p:cNvPr id="29" name="step-badge-6"/>
          <p:cNvSpPr/>
          <p:nvPr/>
        </p:nvSpPr>
        <p:spPr>
          <a:xfrm>
            <a:off x="10515600" y="2148840"/>
            <a:ext cx="502920" cy="502920"/>
          </a:xfrm>
          <a:prstGeom prst="ellipse">
            <a:avLst/>
          </a:prstGeom>
          <a:solidFill>
            <a:schemeClr val="accent1"/>
          </a:solidFill>
          <a:ln w="12700">
            <a:solidFill>
              <a:schemeClr val="accent1"/>
            </a:solidFill>
            <a:prstDash val="solid"/>
          </a:ln>
        </p:spPr>
      </p:sp>
      <p:sp>
        <p:nvSpPr>
          <p:cNvPr id="30" name="Text 28"/>
          <p:cNvSpPr txBox="1"/>
          <p:nvPr/>
        </p:nvSpPr>
        <p:spPr>
          <a:xfrm>
            <a:off x="10515600" y="2148840"/>
            <a:ext cx="502920" cy="502920"/>
          </a:xfrm>
          <a:prstGeom prst="rect">
            <a:avLst/>
          </a:prstGeom>
          <a:noFill/>
          <a:ln/>
        </p:spPr>
        <p:txBody>
          <a:bodyPr wrap="square" lIns="0" tIns="0" rIns="0" bIns="0" rtlCol="0" anchor="ctr"/>
          <a:lstStyle/>
          <a:p>
            <a:pPr algn="ctr" indent="0" marL="0">
              <a:buNone/>
            </a:pPr>
            <a:r>
              <a:rPr lang="en-US" sz="1800" b="1" dirty="0">
                <a:solidFill>
                  <a:schemeClr val="tx2"/>
                </a:solidFill>
              </a:rPr>
              <a:t>6</a:t>
            </a:r>
            <a:endParaRPr lang="en-US" sz="1800" dirty="0"/>
          </a:p>
        </p:txBody>
      </p:sp>
      <p:sp>
        <p:nvSpPr>
          <p:cNvPr id="31" name="Text 29"/>
          <p:cNvSpPr txBox="1"/>
          <p:nvPr/>
        </p:nvSpPr>
        <p:spPr>
          <a:xfrm>
            <a:off x="10012680" y="2834640"/>
            <a:ext cx="1508760" cy="457200"/>
          </a:xfrm>
          <a:prstGeom prst="rect">
            <a:avLst/>
          </a:prstGeom>
          <a:noFill/>
          <a:ln/>
        </p:spPr>
        <p:txBody>
          <a:bodyPr wrap="square" lIns="0" tIns="0" rIns="0" bIns="0" rtlCol="0" anchor="ctr"/>
          <a:lstStyle/>
          <a:p>
            <a:pPr algn="ctr" indent="0" marL="0">
              <a:buNone/>
            </a:pPr>
            <a:r>
              <a:rPr lang="en-US" sz="1800" b="1" dirty="0">
                <a:solidFill>
                  <a:schemeClr val="tx1"/>
                </a:solidFill>
              </a:rPr>
              <a:t>Check</a:t>
            </a:r>
            <a:endParaRPr lang="en-US" sz="1800" dirty="0"/>
          </a:p>
        </p:txBody>
      </p:sp>
      <p:sp>
        <p:nvSpPr>
          <p:cNvPr id="32" name="Text 30"/>
          <p:cNvSpPr txBox="1"/>
          <p:nvPr/>
        </p:nvSpPr>
        <p:spPr>
          <a:xfrm>
            <a:off x="10012680" y="3291840"/>
            <a:ext cx="1508760" cy="822960"/>
          </a:xfrm>
          <a:prstGeom prst="rect">
            <a:avLst/>
          </a:prstGeom>
          <a:noFill/>
          <a:ln/>
        </p:spPr>
        <p:txBody>
          <a:bodyPr wrap="square" lIns="0" tIns="0" rIns="0" bIns="0" rtlCol="0" anchor="t"/>
          <a:lstStyle/>
          <a:p>
            <a:pPr algn="ctr" indent="0" marL="0">
              <a:buNone/>
            </a:pPr>
            <a:r>
              <a:rPr lang="en-US" sz="1400" dirty="0">
                <a:solidFill>
                  <a:srgbClr val="4C6380"/>
                </a:solidFill>
              </a:rPr>
              <a:t>License shows ACTIVE</a:t>
            </a:r>
            <a:endParaRPr lang="en-US" sz="1400" dirty="0"/>
          </a:p>
        </p:txBody>
      </p:sp>
      <p:sp>
        <p:nvSpPr>
          <p:cNvPr id="33" name="callout"/>
          <p:cNvSpPr/>
          <p:nvPr/>
        </p:nvSpPr>
        <p:spPr>
          <a:xfrm>
            <a:off x="548640" y="4754880"/>
            <a:ext cx="11064240" cy="868680"/>
          </a:xfrm>
          <a:prstGeom prst="roundRect">
            <a:avLst>
              <a:gd name="adj" fmla="val 10526"/>
            </a:avLst>
          </a:prstGeom>
          <a:solidFill>
            <a:srgbClr val="E3F4F2"/>
          </a:solidFill>
          <a:ln w="12700">
            <a:solidFill>
              <a:srgbClr val="E3F4F2"/>
            </a:solidFill>
            <a:prstDash val="solid"/>
          </a:ln>
        </p:spPr>
      </p:sp>
      <p:sp>
        <p:nvSpPr>
          <p:cNvPr id="34" name="Text 32"/>
          <p:cNvSpPr txBox="1"/>
          <p:nvPr/>
        </p:nvSpPr>
        <p:spPr>
          <a:xfrm>
            <a:off x="731520" y="4828032"/>
            <a:ext cx="10698480" cy="722376"/>
          </a:xfrm>
          <a:prstGeom prst="rect">
            <a:avLst/>
          </a:prstGeom>
          <a:noFill/>
          <a:ln/>
        </p:spPr>
        <p:txBody>
          <a:bodyPr wrap="square" lIns="0" tIns="0" rIns="0" bIns="0" rtlCol="0" anchor="ctr"/>
          <a:lstStyle/>
          <a:p>
            <a:pPr indent="0" marL="0">
              <a:buNone/>
            </a:pPr>
            <a:r>
              <a:rPr lang="en-US" sz="1400" dirty="0">
                <a:solidFill>
                  <a:schemeClr val="tx1"/>
                </a:solidFill>
              </a:rPr>
              <a:t>Time needed: about 20 minutes. You need a Windows 10 or 11 (64-bit) computer or virtual machine, an email inbox you can open now, and administrator rights on that computer.</a:t>
            </a:r>
            <a:endParaRPr lang="en-US" sz="14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Before you start: pick your computer</a:t>
            </a:r>
            <a:endParaRPr lang="en-US" sz="3200" dirty="0"/>
          </a:p>
        </p:txBody>
      </p:sp>
      <p:sp>
        <p:nvSpPr>
          <p:cNvPr id="3" name="path-card-0"/>
          <p:cNvSpPr/>
          <p:nvPr/>
        </p:nvSpPr>
        <p:spPr>
          <a:xfrm>
            <a:off x="548640" y="1463040"/>
            <a:ext cx="3474720" cy="3108960"/>
          </a:xfrm>
          <a:prstGeom prst="roundRect">
            <a:avLst>
              <a:gd name="adj" fmla="val 3529"/>
            </a:avLst>
          </a:prstGeom>
          <a:solidFill>
            <a:srgbClr val="EEF3F8"/>
          </a:solidFill>
          <a:ln w="9525">
            <a:solidFill>
              <a:srgbClr val="D6DDE0"/>
            </a:solidFill>
            <a:prstDash val="solid"/>
          </a:ln>
        </p:spPr>
      </p:sp>
      <p:sp>
        <p:nvSpPr>
          <p:cNvPr id="4" name="path-icon-0"/>
          <p:cNvSpPr/>
          <p:nvPr/>
        </p:nvSpPr>
        <p:spPr>
          <a:xfrm>
            <a:off x="822960" y="1737360"/>
            <a:ext cx="640080" cy="640080"/>
          </a:xfrm>
          <a:prstGeom prst="ellipse">
            <a:avLst/>
          </a:prstGeom>
          <a:solidFill>
            <a:schemeClr val="accent2"/>
          </a:solidFill>
          <a:ln w="12700">
            <a:solidFill>
              <a:schemeClr val="accent2"/>
            </a:solidFill>
            <a:prstDash val="solid"/>
          </a:ln>
        </p:spPr>
      </p:sp>
      <p:sp>
        <p:nvSpPr>
          <p:cNvPr id="5" name="Text 3"/>
          <p:cNvSpPr txBox="1"/>
          <p:nvPr/>
        </p:nvSpPr>
        <p:spPr>
          <a:xfrm>
            <a:off x="822960" y="1737360"/>
            <a:ext cx="640080" cy="640080"/>
          </a:xfrm>
          <a:prstGeom prst="rect">
            <a:avLst/>
          </a:prstGeom>
          <a:noFill/>
          <a:ln/>
        </p:spPr>
        <p:txBody>
          <a:bodyPr wrap="square" lIns="0" tIns="0" rIns="0" bIns="0" rtlCol="0" anchor="ctr"/>
          <a:lstStyle/>
          <a:p>
            <a:pPr algn="ctr" indent="0" marL="0">
              <a:buNone/>
            </a:pPr>
            <a:r>
              <a:rPr lang="en-US" sz="1400" b="1" dirty="0">
                <a:solidFill>
                  <a:schemeClr val="bg1"/>
                </a:solidFill>
              </a:rPr>
              <a:t>PC</a:t>
            </a:r>
            <a:endParaRPr lang="en-US" sz="1400" dirty="0"/>
          </a:p>
        </p:txBody>
      </p:sp>
      <p:sp>
        <p:nvSpPr>
          <p:cNvPr id="6" name="Text 4"/>
          <p:cNvSpPr txBox="1"/>
          <p:nvPr/>
        </p:nvSpPr>
        <p:spPr>
          <a:xfrm>
            <a:off x="822960" y="2560320"/>
            <a:ext cx="2926080" cy="457200"/>
          </a:xfrm>
          <a:prstGeom prst="rect">
            <a:avLst/>
          </a:prstGeom>
          <a:noFill/>
          <a:ln/>
        </p:spPr>
        <p:txBody>
          <a:bodyPr wrap="square" lIns="0" tIns="0" rIns="0" bIns="0" rtlCol="0" anchor="ctr"/>
          <a:lstStyle/>
          <a:p>
            <a:pPr indent="0" marL="0">
              <a:buNone/>
            </a:pPr>
            <a:r>
              <a:rPr lang="en-US" sz="1800" b="1" dirty="0">
                <a:solidFill>
                  <a:schemeClr val="tx1"/>
                </a:solidFill>
              </a:rPr>
              <a:t>Windows laptop or desktop</a:t>
            </a:r>
            <a:endParaRPr lang="en-US" sz="1800" dirty="0"/>
          </a:p>
        </p:txBody>
      </p:sp>
      <p:sp>
        <p:nvSpPr>
          <p:cNvPr id="7" name="Text 5"/>
          <p:cNvSpPr txBox="1"/>
          <p:nvPr/>
        </p:nvSpPr>
        <p:spPr>
          <a:xfrm>
            <a:off x="822960" y="3017520"/>
            <a:ext cx="2926080" cy="1463040"/>
          </a:xfrm>
          <a:prstGeom prst="rect">
            <a:avLst/>
          </a:prstGeom>
          <a:noFill/>
          <a:ln/>
        </p:spPr>
        <p:txBody>
          <a:bodyPr wrap="square" lIns="0" tIns="0" rIns="0" bIns="0" rtlCol="0" anchor="t"/>
          <a:lstStyle/>
          <a:p>
            <a:pPr indent="0" marL="0">
              <a:buNone/>
            </a:pPr>
            <a:r>
              <a:rPr lang="en-US" sz="1400" dirty="0">
                <a:solidFill>
                  <a:schemeClr val="tx1"/>
                </a:solidFill>
              </a:rPr>
              <a:t>64-bit Windows 10 or 11. Suggested 4 GB RAM and 2 GB free disk. Install directly.</a:t>
            </a:r>
            <a:endParaRPr lang="en-US" sz="1400" dirty="0"/>
          </a:p>
        </p:txBody>
      </p:sp>
      <p:sp>
        <p:nvSpPr>
          <p:cNvPr id="8" name="path-card-1"/>
          <p:cNvSpPr/>
          <p:nvPr/>
        </p:nvSpPr>
        <p:spPr>
          <a:xfrm>
            <a:off x="4297680" y="1463040"/>
            <a:ext cx="3474720" cy="3108960"/>
          </a:xfrm>
          <a:prstGeom prst="roundRect">
            <a:avLst>
              <a:gd name="adj" fmla="val 3529"/>
            </a:avLst>
          </a:prstGeom>
          <a:solidFill>
            <a:srgbClr val="EEF3F8"/>
          </a:solidFill>
          <a:ln w="9525">
            <a:solidFill>
              <a:srgbClr val="D6DDE0"/>
            </a:solidFill>
            <a:prstDash val="solid"/>
          </a:ln>
        </p:spPr>
      </p:sp>
      <p:sp>
        <p:nvSpPr>
          <p:cNvPr id="9" name="path-icon-1"/>
          <p:cNvSpPr/>
          <p:nvPr/>
        </p:nvSpPr>
        <p:spPr>
          <a:xfrm>
            <a:off x="4572000" y="1737360"/>
            <a:ext cx="640080" cy="640080"/>
          </a:xfrm>
          <a:prstGeom prst="ellipse">
            <a:avLst/>
          </a:prstGeom>
          <a:solidFill>
            <a:schemeClr val="accent2"/>
          </a:solidFill>
          <a:ln w="12700">
            <a:solidFill>
              <a:schemeClr val="accent2"/>
            </a:solidFill>
            <a:prstDash val="solid"/>
          </a:ln>
        </p:spPr>
      </p:sp>
      <p:sp>
        <p:nvSpPr>
          <p:cNvPr id="10" name="Text 8"/>
          <p:cNvSpPr txBox="1"/>
          <p:nvPr/>
        </p:nvSpPr>
        <p:spPr>
          <a:xfrm>
            <a:off x="4572000" y="1737360"/>
            <a:ext cx="640080" cy="640080"/>
          </a:xfrm>
          <a:prstGeom prst="rect">
            <a:avLst/>
          </a:prstGeom>
          <a:noFill/>
          <a:ln/>
        </p:spPr>
        <p:txBody>
          <a:bodyPr wrap="square" lIns="0" tIns="0" rIns="0" bIns="0" rtlCol="0" anchor="ctr"/>
          <a:lstStyle/>
          <a:p>
            <a:pPr algn="ctr" indent="0" marL="0">
              <a:buNone/>
            </a:pPr>
            <a:r>
              <a:rPr lang="en-US" sz="1400" b="1" dirty="0">
                <a:solidFill>
                  <a:schemeClr val="bg1"/>
                </a:solidFill>
              </a:rPr>
              <a:t>VM</a:t>
            </a:r>
            <a:endParaRPr lang="en-US" sz="1400" dirty="0"/>
          </a:p>
        </p:txBody>
      </p:sp>
      <p:sp>
        <p:nvSpPr>
          <p:cNvPr id="11" name="Text 9"/>
          <p:cNvSpPr txBox="1"/>
          <p:nvPr/>
        </p:nvSpPr>
        <p:spPr>
          <a:xfrm>
            <a:off x="4572000" y="2560320"/>
            <a:ext cx="2926080" cy="457200"/>
          </a:xfrm>
          <a:prstGeom prst="rect">
            <a:avLst/>
          </a:prstGeom>
          <a:noFill/>
          <a:ln/>
        </p:spPr>
        <p:txBody>
          <a:bodyPr wrap="square" lIns="0" tIns="0" rIns="0" bIns="0" rtlCol="0" anchor="ctr"/>
          <a:lstStyle/>
          <a:p>
            <a:pPr indent="0" marL="0">
              <a:buNone/>
            </a:pPr>
            <a:r>
              <a:rPr lang="en-US" sz="1800" b="1" dirty="0">
                <a:solidFill>
                  <a:schemeClr val="tx1"/>
                </a:solidFill>
              </a:rPr>
              <a:t>Virtual machine</a:t>
            </a:r>
            <a:endParaRPr lang="en-US" sz="1800" dirty="0"/>
          </a:p>
        </p:txBody>
      </p:sp>
      <p:sp>
        <p:nvSpPr>
          <p:cNvPr id="12" name="Text 10"/>
          <p:cNvSpPr txBox="1"/>
          <p:nvPr/>
        </p:nvSpPr>
        <p:spPr>
          <a:xfrm>
            <a:off x="4572000" y="3017520"/>
            <a:ext cx="2926080" cy="1463040"/>
          </a:xfrm>
          <a:prstGeom prst="rect">
            <a:avLst/>
          </a:prstGeom>
          <a:noFill/>
          <a:ln/>
        </p:spPr>
        <p:txBody>
          <a:bodyPr wrap="square" lIns="0" tIns="0" rIns="0" bIns="0" rtlCol="0" anchor="t"/>
          <a:lstStyle/>
          <a:p>
            <a:pPr indent="0" marL="0">
              <a:buNone/>
            </a:pPr>
            <a:r>
              <a:rPr lang="en-US" sz="1400" dirty="0">
                <a:solidFill>
                  <a:schemeClr val="tx1"/>
                </a:solidFill>
              </a:rPr>
              <a:t>VMware, VirtualBox or Hyper-V with Windows 10/11 64-bit. Suggested 2 CPUs, 4 GB RAM, 60 GB disk. Use Bridged networking to scan other lab computers.</a:t>
            </a:r>
            <a:endParaRPr lang="en-US" sz="1400" dirty="0"/>
          </a:p>
        </p:txBody>
      </p:sp>
      <p:sp>
        <p:nvSpPr>
          <p:cNvPr id="13" name="path-card-2"/>
          <p:cNvSpPr/>
          <p:nvPr/>
        </p:nvSpPr>
        <p:spPr>
          <a:xfrm>
            <a:off x="8046720" y="1463040"/>
            <a:ext cx="3474720" cy="3108960"/>
          </a:xfrm>
          <a:prstGeom prst="roundRect">
            <a:avLst>
              <a:gd name="adj" fmla="val 3529"/>
            </a:avLst>
          </a:prstGeom>
          <a:solidFill>
            <a:srgbClr val="EEF3F8"/>
          </a:solidFill>
          <a:ln w="9525">
            <a:solidFill>
              <a:srgbClr val="D6DDE0"/>
            </a:solidFill>
            <a:prstDash val="solid"/>
          </a:ln>
        </p:spPr>
      </p:sp>
      <p:sp>
        <p:nvSpPr>
          <p:cNvPr id="14" name="path-icon-2"/>
          <p:cNvSpPr/>
          <p:nvPr/>
        </p:nvSpPr>
        <p:spPr>
          <a:xfrm>
            <a:off x="8321040" y="1737360"/>
            <a:ext cx="640080" cy="640080"/>
          </a:xfrm>
          <a:prstGeom prst="ellipse">
            <a:avLst/>
          </a:prstGeom>
          <a:solidFill>
            <a:schemeClr val="accent2"/>
          </a:solidFill>
          <a:ln w="12700">
            <a:solidFill>
              <a:schemeClr val="accent2"/>
            </a:solidFill>
            <a:prstDash val="solid"/>
          </a:ln>
        </p:spPr>
      </p:sp>
      <p:sp>
        <p:nvSpPr>
          <p:cNvPr id="15" name="Text 13"/>
          <p:cNvSpPr txBox="1"/>
          <p:nvPr/>
        </p:nvSpPr>
        <p:spPr>
          <a:xfrm>
            <a:off x="8321040" y="1737360"/>
            <a:ext cx="640080" cy="640080"/>
          </a:xfrm>
          <a:prstGeom prst="rect">
            <a:avLst/>
          </a:prstGeom>
          <a:noFill/>
          <a:ln/>
        </p:spPr>
        <p:txBody>
          <a:bodyPr wrap="square" lIns="0" tIns="0" rIns="0" bIns="0" rtlCol="0" anchor="ctr"/>
          <a:lstStyle/>
          <a:p>
            <a:pPr algn="ctr" indent="0" marL="0">
              <a:buNone/>
            </a:pPr>
            <a:r>
              <a:rPr lang="en-US" sz="1400" b="1" dirty="0">
                <a:solidFill>
                  <a:schemeClr val="bg1"/>
                </a:solidFill>
              </a:rPr>
              <a:t>Mac</a:t>
            </a:r>
            <a:endParaRPr lang="en-US" sz="1400" dirty="0"/>
          </a:p>
        </p:txBody>
      </p:sp>
      <p:sp>
        <p:nvSpPr>
          <p:cNvPr id="16" name="Text 14"/>
          <p:cNvSpPr txBox="1"/>
          <p:nvPr/>
        </p:nvSpPr>
        <p:spPr>
          <a:xfrm>
            <a:off x="8321040" y="2560320"/>
            <a:ext cx="2926080" cy="457200"/>
          </a:xfrm>
          <a:prstGeom prst="rect">
            <a:avLst/>
          </a:prstGeom>
          <a:noFill/>
          <a:ln/>
        </p:spPr>
        <p:txBody>
          <a:bodyPr wrap="square" lIns="0" tIns="0" rIns="0" bIns="0" rtlCol="0" anchor="ctr"/>
          <a:lstStyle/>
          <a:p>
            <a:pPr indent="0" marL="0">
              <a:buNone/>
            </a:pPr>
            <a:r>
              <a:rPr lang="en-US" sz="1800" b="1" dirty="0">
                <a:solidFill>
                  <a:schemeClr val="tx1"/>
                </a:solidFill>
              </a:rPr>
              <a:t>MacBook</a:t>
            </a:r>
            <a:endParaRPr lang="en-US" sz="1800" dirty="0"/>
          </a:p>
        </p:txBody>
      </p:sp>
      <p:sp>
        <p:nvSpPr>
          <p:cNvPr id="17" name="Text 15"/>
          <p:cNvSpPr txBox="1"/>
          <p:nvPr/>
        </p:nvSpPr>
        <p:spPr>
          <a:xfrm>
            <a:off x="8321040" y="3017520"/>
            <a:ext cx="2926080" cy="1463040"/>
          </a:xfrm>
          <a:prstGeom prst="rect">
            <a:avLst/>
          </a:prstGeom>
          <a:noFill/>
          <a:ln/>
        </p:spPr>
        <p:txBody>
          <a:bodyPr wrap="square" lIns="0" tIns="0" rIns="0" bIns="0" rtlCol="0" anchor="t"/>
          <a:lstStyle/>
          <a:p>
            <a:pPr indent="0" marL="0">
              <a:buNone/>
            </a:pPr>
            <a:r>
              <a:rPr lang="en-US" sz="1400" dirty="0">
                <a:solidFill>
                  <a:schemeClr val="tx1"/>
                </a:solidFill>
              </a:rPr>
              <a:t>No macOS version yet. Install Windows in VMware Fusion, Parallels or UTM (Windows 11 on Arm on M1 to M4 Macs, not yet validated by TX Cyber).</a:t>
            </a:r>
            <a:endParaRPr lang="en-US" sz="1400" dirty="0"/>
          </a:p>
        </p:txBody>
      </p:sp>
      <p:sp>
        <p:nvSpPr>
          <p:cNvPr id="18" name="callout"/>
          <p:cNvSpPr/>
          <p:nvPr/>
        </p:nvSpPr>
        <p:spPr>
          <a:xfrm>
            <a:off x="548640" y="4937760"/>
            <a:ext cx="11064240" cy="640080"/>
          </a:xfrm>
          <a:prstGeom prst="roundRect">
            <a:avLst>
              <a:gd name="adj" fmla="val 14286"/>
            </a:avLst>
          </a:prstGeom>
          <a:solidFill>
            <a:srgbClr val="FDF0D9"/>
          </a:solidFill>
          <a:ln w="12700">
            <a:solidFill>
              <a:srgbClr val="FDF0D9"/>
            </a:solidFill>
            <a:prstDash val="solid"/>
          </a:ln>
        </p:spPr>
      </p:sp>
      <p:sp>
        <p:nvSpPr>
          <p:cNvPr id="19" name="Text 17"/>
          <p:cNvSpPr txBox="1"/>
          <p:nvPr/>
        </p:nvSpPr>
        <p:spPr>
          <a:xfrm>
            <a:off x="731520" y="5010912"/>
            <a:ext cx="10698480" cy="493776"/>
          </a:xfrm>
          <a:prstGeom prst="rect">
            <a:avLst/>
          </a:prstGeom>
          <a:noFill/>
          <a:ln/>
        </p:spPr>
        <p:txBody>
          <a:bodyPr wrap="square" lIns="0" tIns="0" rIns="0" bIns="0" rtlCol="0" anchor="ctr"/>
          <a:lstStyle/>
          <a:p>
            <a:pPr indent="0" marL="0">
              <a:buNone/>
            </a:pPr>
            <a:r>
              <a:rPr lang="en-US" sz="1400" dirty="0">
                <a:solidFill>
                  <a:schemeClr val="tx1"/>
                </a:solidFill>
              </a:rPr>
              <a:t>Rule for this course: only scan computers you own or that your instructor has authorized in writing.</a:t>
            </a:r>
            <a:endParaRPr lang="en-US" sz="14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title" hasCustomPrompt="1"/>
          </p:nvPr>
        </p:nvSpPr>
        <p:spPr>
          <a:xfrm>
            <a:off x="731520" y="2377440"/>
            <a:ext cx="10698480" cy="1188720"/>
          </a:xfrm>
          <a:prstGeom prst="rect">
            <a:avLst/>
          </a:prstGeom>
          <a:noFill/>
          <a:ln/>
        </p:spPr>
        <p:txBody>
          <a:bodyPr wrap="square" lIns="0" tIns="0" rIns="0" bIns="0" rtlCol="0" anchor="b"/>
          <a:lstStyle/>
          <a:p>
            <a:pPr algn="l" indent="0" marL="0">
              <a:buNone/>
            </a:pPr>
            <a:r>
              <a:rPr lang="en-US" sz="4000" b="1" dirty="0">
                <a:solidFill>
                  <a:schemeClr val="bg1"/>
                </a:solidFill>
              </a:rPr>
              <a:t>Part 1: Get your free student license</a:t>
            </a:r>
            <a:endParaRPr lang="en-US" sz="4000" dirty="0"/>
          </a:p>
        </p:txBody>
      </p:sp>
      <p:sp>
        <p:nvSpPr>
          <p:cNvPr id="3" name="Text 0"/>
          <p:cNvSpPr/>
          <p:nvPr>
            <p:ph idx="101" type="body" hasCustomPrompt="1"/>
          </p:nvPr>
        </p:nvSpPr>
        <p:spPr>
          <a:xfrm>
            <a:off x="731520" y="3703320"/>
            <a:ext cx="10698480" cy="1097280"/>
          </a:xfrm>
          <a:prstGeom prst="rect">
            <a:avLst/>
          </a:prstGeom>
          <a:noFill/>
          <a:ln/>
        </p:spPr>
        <p:txBody>
          <a:bodyPr wrap="square" lIns="0" tIns="0" rIns="0" bIns="0" rtlCol="0" anchor="t"/>
          <a:lstStyle/>
          <a:p>
            <a:pPr indent="0" marL="0">
              <a:buNone/>
            </a:pPr>
            <a:r>
              <a:rPr lang="en-US" sz="2000" dirty="0">
                <a:solidFill>
                  <a:schemeClr val="accent1"/>
                </a:solidFill>
              </a:rPr>
              <a:t>txvf.tinkextra.com/quote?for=student</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1: Open the student request form</a:t>
            </a:r>
            <a:endParaRPr lang="en-US" sz="3200" dirty="0"/>
          </a:p>
        </p:txBody>
      </p:sp>
      <p:sp>
        <p:nvSpPr>
          <p:cNvPr id="3" name="screenshot-frame"/>
          <p:cNvSpPr/>
          <p:nvPr/>
        </p:nvSpPr>
        <p:spPr>
          <a:xfrm>
            <a:off x="4882896" y="1316736"/>
            <a:ext cx="6784848" cy="3359329"/>
          </a:xfrm>
          <a:prstGeom prst="roundRect">
            <a:avLst>
              <a:gd name="adj" fmla="val 2178"/>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dl students">    </p:cNvPr>
          <p:cNvPicPr>
            <a:picLocks noChangeAspect="1"/>
          </p:cNvPicPr>
          <p:nvPr/>
        </p:nvPicPr>
        <p:blipFill>
          <a:blip r:embed="rId1"/>
          <a:stretch>
            <a:fillRect/>
          </a:stretch>
        </p:blipFill>
        <p:spPr>
          <a:xfrm>
            <a:off x="4937760" y="1371600"/>
            <a:ext cx="6675120" cy="3249601"/>
          </a:xfrm>
          <a:prstGeom prst="rect">
            <a:avLst/>
          </a:prstGeom>
        </p:spPr>
      </p:pic>
      <p:sp>
        <p:nvSpPr>
          <p:cNvPr id="5" name="step-badge-7"/>
          <p:cNvSpPr/>
          <p:nvPr/>
        </p:nvSpPr>
        <p:spPr>
          <a:xfrm>
            <a:off x="548640" y="1463040"/>
            <a:ext cx="384048" cy="384048"/>
          </a:xfrm>
          <a:prstGeom prst="ellipse">
            <a:avLst/>
          </a:prstGeom>
          <a:solidFill>
            <a:schemeClr val="accent1"/>
          </a:solidFill>
          <a:ln w="12700">
            <a:solidFill>
              <a:schemeClr val="accent1"/>
            </a:solidFill>
            <a:prstDash val="solid"/>
          </a:ln>
        </p:spPr>
      </p:sp>
      <p:sp>
        <p:nvSpPr>
          <p:cNvPr id="6" name="Text 3"/>
          <p:cNvSpPr txBox="1"/>
          <p:nvPr/>
        </p:nvSpPr>
        <p:spPr>
          <a:xfrm>
            <a:off x="548640" y="1463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1</a:t>
            </a:r>
            <a:endParaRPr lang="en-US" sz="1400" dirty="0"/>
          </a:p>
        </p:txBody>
      </p:sp>
      <p:sp>
        <p:nvSpPr>
          <p:cNvPr id="7" name="Text 4"/>
          <p:cNvSpPr txBox="1"/>
          <p:nvPr/>
        </p:nvSpPr>
        <p:spPr>
          <a:xfrm>
            <a:off x="1097280" y="1417320"/>
            <a:ext cx="3566160" cy="1097280"/>
          </a:xfrm>
          <a:prstGeom prst="rect">
            <a:avLst/>
          </a:prstGeom>
          <a:noFill/>
          <a:ln/>
        </p:spPr>
        <p:txBody>
          <a:bodyPr wrap="square" lIns="0" tIns="0" rIns="0" bIns="0" rtlCol="0" anchor="t"/>
          <a:lstStyle/>
          <a:p>
            <a:pPr indent="0" marL="0">
              <a:spcAft>
                <a:spcPts val="200"/>
              </a:spcAft>
              <a:buNone/>
            </a:pPr>
            <a:r>
              <a:rPr lang="en-US" sz="1600" b="1" dirty="0">
                <a:solidFill>
                  <a:schemeClr val="tx1"/>
                </a:solidFill>
              </a:rPr>
              <a:t>Go to the downloads page</a:t>
            </a:r>
            <a:endParaRPr lang="en-US" sz="1600" dirty="0"/>
          </a:p>
          <a:p>
            <a:pPr indent="0" marL="0">
              <a:spcAft>
                <a:spcPts val="200"/>
              </a:spcAft>
              <a:buNone/>
            </a:pPr>
            <a:r>
              <a:rPr lang="en-US" sz="1600" dirty="0">
                <a:solidFill>
                  <a:schemeClr val="tx1"/>
                </a:solidFill>
              </a:rPr>
              <a:t>txvf.tinkextra.com/overview/downloads.html</a:t>
            </a:r>
            <a:endParaRPr lang="en-US" sz="1600" dirty="0"/>
          </a:p>
        </p:txBody>
      </p:sp>
      <p:sp>
        <p:nvSpPr>
          <p:cNvPr id="8" name="step-badge-8"/>
          <p:cNvSpPr/>
          <p:nvPr/>
        </p:nvSpPr>
        <p:spPr>
          <a:xfrm>
            <a:off x="548640" y="2606040"/>
            <a:ext cx="384048" cy="384048"/>
          </a:xfrm>
          <a:prstGeom prst="ellipse">
            <a:avLst/>
          </a:prstGeom>
          <a:solidFill>
            <a:schemeClr val="accent1"/>
          </a:solidFill>
          <a:ln w="12700">
            <a:solidFill>
              <a:schemeClr val="accent1"/>
            </a:solidFill>
            <a:prstDash val="solid"/>
          </a:ln>
        </p:spPr>
      </p:sp>
      <p:sp>
        <p:nvSpPr>
          <p:cNvPr id="9" name="Text 6"/>
          <p:cNvSpPr txBox="1"/>
          <p:nvPr/>
        </p:nvSpPr>
        <p:spPr>
          <a:xfrm>
            <a:off x="548640" y="2606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2</a:t>
            </a:r>
            <a:endParaRPr lang="en-US" sz="1400" dirty="0"/>
          </a:p>
        </p:txBody>
      </p:sp>
      <p:sp>
        <p:nvSpPr>
          <p:cNvPr id="10" name="Text 7"/>
          <p:cNvSpPr txBox="1"/>
          <p:nvPr/>
        </p:nvSpPr>
        <p:spPr>
          <a:xfrm>
            <a:off x="1097280" y="2560320"/>
            <a:ext cx="3566160" cy="1097280"/>
          </a:xfrm>
          <a:prstGeom prst="rect">
            <a:avLst/>
          </a:prstGeom>
          <a:noFill/>
          <a:ln/>
        </p:spPr>
        <p:txBody>
          <a:bodyPr wrap="square" lIns="0" tIns="0" rIns="0" bIns="0" rtlCol="0" anchor="t"/>
          <a:lstStyle/>
          <a:p>
            <a:pPr indent="0" marL="0">
              <a:spcAft>
                <a:spcPts val="200"/>
              </a:spcAft>
              <a:buNone/>
            </a:pPr>
            <a:r>
              <a:rPr lang="en-US" sz="1600" b="1" dirty="0">
                <a:solidFill>
                  <a:schemeClr val="tx1"/>
                </a:solidFill>
              </a:rPr>
              <a:t>Find "For students"</a:t>
            </a:r>
            <a:endParaRPr lang="en-US" sz="1600" dirty="0"/>
          </a:p>
          <a:p>
            <a:pPr indent="0" marL="0">
              <a:spcAft>
                <a:spcPts val="200"/>
              </a:spcAft>
              <a:buNone/>
            </a:pPr>
            <a:r>
              <a:rPr lang="en-US" sz="1600" dirty="0">
                <a:solidFill>
                  <a:schemeClr val="tx1"/>
                </a:solidFill>
              </a:rPr>
              <a:t>It is near the top of the page</a:t>
            </a:r>
            <a:endParaRPr lang="en-US" sz="1600" dirty="0"/>
          </a:p>
        </p:txBody>
      </p:sp>
      <p:sp>
        <p:nvSpPr>
          <p:cNvPr id="11" name="step-badge-9"/>
          <p:cNvSpPr/>
          <p:nvPr/>
        </p:nvSpPr>
        <p:spPr>
          <a:xfrm>
            <a:off x="548640" y="3749040"/>
            <a:ext cx="384048" cy="384048"/>
          </a:xfrm>
          <a:prstGeom prst="ellipse">
            <a:avLst/>
          </a:prstGeom>
          <a:solidFill>
            <a:schemeClr val="accent1"/>
          </a:solidFill>
          <a:ln w="12700">
            <a:solidFill>
              <a:schemeClr val="accent1"/>
            </a:solidFill>
            <a:prstDash val="solid"/>
          </a:ln>
        </p:spPr>
      </p:sp>
      <p:sp>
        <p:nvSpPr>
          <p:cNvPr id="12" name="Text 9"/>
          <p:cNvSpPr txBox="1"/>
          <p:nvPr/>
        </p:nvSpPr>
        <p:spPr>
          <a:xfrm>
            <a:off x="548640" y="3749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3</a:t>
            </a:r>
            <a:endParaRPr lang="en-US" sz="1400" dirty="0"/>
          </a:p>
        </p:txBody>
      </p:sp>
      <p:sp>
        <p:nvSpPr>
          <p:cNvPr id="13" name="Text 10"/>
          <p:cNvSpPr txBox="1"/>
          <p:nvPr/>
        </p:nvSpPr>
        <p:spPr>
          <a:xfrm>
            <a:off x="1097280" y="3703320"/>
            <a:ext cx="3566160" cy="1097280"/>
          </a:xfrm>
          <a:prstGeom prst="rect">
            <a:avLst/>
          </a:prstGeom>
          <a:noFill/>
          <a:ln/>
        </p:spPr>
        <p:txBody>
          <a:bodyPr wrap="square" lIns="0" tIns="0" rIns="0" bIns="0" rtlCol="0" anchor="t"/>
          <a:lstStyle/>
          <a:p>
            <a:pPr indent="0" marL="0">
              <a:spcAft>
                <a:spcPts val="200"/>
              </a:spcAft>
              <a:buNone/>
            </a:pPr>
            <a:r>
              <a:rPr lang="en-US" sz="1600" b="1" dirty="0">
                <a:solidFill>
                  <a:schemeClr val="tx1"/>
                </a:solidFill>
              </a:rPr>
              <a:t>Click "Request my student license"</a:t>
            </a:r>
            <a:endParaRPr lang="en-US" sz="1600" dirty="0"/>
          </a:p>
          <a:p>
            <a:pPr indent="0" marL="0">
              <a:spcAft>
                <a:spcPts val="200"/>
              </a:spcAft>
              <a:buNone/>
            </a:pPr>
            <a:r>
              <a:rPr lang="en-US" sz="1600" dirty="0">
                <a:solidFill>
                  <a:schemeClr val="tx1"/>
                </a:solidFill>
              </a:rPr>
              <a:t>Or go straight to txvf.tinkextra.com/quote?for=student</a:t>
            </a:r>
            <a:endParaRPr lang="en-US" sz="16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2: Fill in the form and press Get started</a:t>
            </a:r>
            <a:endParaRPr lang="en-US" sz="3200" dirty="0"/>
          </a:p>
        </p:txBody>
      </p:sp>
      <p:sp>
        <p:nvSpPr>
          <p:cNvPr id="3" name="screenshot-frame"/>
          <p:cNvSpPr/>
          <p:nvPr/>
        </p:nvSpPr>
        <p:spPr>
          <a:xfrm>
            <a:off x="4608576" y="1271016"/>
            <a:ext cx="7059168" cy="4016880"/>
          </a:xfrm>
          <a:prstGeom prst="roundRect">
            <a:avLst>
              <a:gd name="adj" fmla="val 1821"/>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quote student">    </p:cNvPr>
          <p:cNvPicPr>
            <a:picLocks noChangeAspect="1"/>
          </p:cNvPicPr>
          <p:nvPr/>
        </p:nvPicPr>
        <p:blipFill>
          <a:blip r:embed="rId1"/>
          <a:stretch>
            <a:fillRect/>
          </a:stretch>
        </p:blipFill>
        <p:spPr>
          <a:xfrm>
            <a:off x="4663440" y="1325880"/>
            <a:ext cx="6949440" cy="3907152"/>
          </a:xfrm>
          <a:prstGeom prst="rect">
            <a:avLst/>
          </a:prstGeom>
        </p:spPr>
      </p:pic>
      <p:sp>
        <p:nvSpPr>
          <p:cNvPr id="5" name="step-badge-10"/>
          <p:cNvSpPr/>
          <p:nvPr/>
        </p:nvSpPr>
        <p:spPr>
          <a:xfrm>
            <a:off x="548640" y="1371600"/>
            <a:ext cx="384048" cy="384048"/>
          </a:xfrm>
          <a:prstGeom prst="ellipse">
            <a:avLst/>
          </a:prstGeom>
          <a:solidFill>
            <a:schemeClr val="accent1"/>
          </a:solidFill>
          <a:ln w="12700">
            <a:solidFill>
              <a:schemeClr val="accent1"/>
            </a:solidFill>
            <a:prstDash val="solid"/>
          </a:ln>
        </p:spPr>
      </p:sp>
      <p:sp>
        <p:nvSpPr>
          <p:cNvPr id="6" name="Text 3"/>
          <p:cNvSpPr txBox="1"/>
          <p:nvPr/>
        </p:nvSpPr>
        <p:spPr>
          <a:xfrm>
            <a:off x="548640" y="137160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1</a:t>
            </a:r>
            <a:endParaRPr lang="en-US" sz="1400" dirty="0"/>
          </a:p>
        </p:txBody>
      </p:sp>
      <p:sp>
        <p:nvSpPr>
          <p:cNvPr id="7" name="Text 4"/>
          <p:cNvSpPr txBox="1"/>
          <p:nvPr/>
        </p:nvSpPr>
        <p:spPr>
          <a:xfrm>
            <a:off x="1097280" y="1325880"/>
            <a:ext cx="3383280" cy="850392"/>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First and last name</a:t>
            </a:r>
            <a:endParaRPr lang="en-US" sz="1500" dirty="0"/>
          </a:p>
          <a:p>
            <a:pPr indent="0" marL="0">
              <a:spcAft>
                <a:spcPts val="200"/>
              </a:spcAft>
              <a:buNone/>
            </a:pPr>
            <a:r>
              <a:rPr lang="en-US" sz="1500" dirty="0">
                <a:solidFill>
                  <a:schemeClr val="tx1"/>
                </a:solidFill>
              </a:rPr>
              <a:t>As your instructor knows you</a:t>
            </a:r>
            <a:endParaRPr lang="en-US" sz="1500" dirty="0"/>
          </a:p>
        </p:txBody>
      </p:sp>
      <p:sp>
        <p:nvSpPr>
          <p:cNvPr id="8" name="step-badge-11"/>
          <p:cNvSpPr/>
          <p:nvPr/>
        </p:nvSpPr>
        <p:spPr>
          <a:xfrm>
            <a:off x="548640" y="2267712"/>
            <a:ext cx="384048" cy="384048"/>
          </a:xfrm>
          <a:prstGeom prst="ellipse">
            <a:avLst/>
          </a:prstGeom>
          <a:solidFill>
            <a:schemeClr val="accent1"/>
          </a:solidFill>
          <a:ln w="12700">
            <a:solidFill>
              <a:schemeClr val="accent1"/>
            </a:solidFill>
            <a:prstDash val="solid"/>
          </a:ln>
        </p:spPr>
      </p:sp>
      <p:sp>
        <p:nvSpPr>
          <p:cNvPr id="9" name="Text 6"/>
          <p:cNvSpPr txBox="1"/>
          <p:nvPr/>
        </p:nvSpPr>
        <p:spPr>
          <a:xfrm>
            <a:off x="548640" y="2267712"/>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2</a:t>
            </a:r>
            <a:endParaRPr lang="en-US" sz="1400" dirty="0"/>
          </a:p>
        </p:txBody>
      </p:sp>
      <p:sp>
        <p:nvSpPr>
          <p:cNvPr id="10" name="Text 7"/>
          <p:cNvSpPr txBox="1"/>
          <p:nvPr/>
        </p:nvSpPr>
        <p:spPr>
          <a:xfrm>
            <a:off x="1097280" y="2221992"/>
            <a:ext cx="3383280" cy="850392"/>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Email</a:t>
            </a:r>
            <a:endParaRPr lang="en-US" sz="1500" dirty="0"/>
          </a:p>
          <a:p>
            <a:pPr indent="0" marL="0">
              <a:spcAft>
                <a:spcPts val="200"/>
              </a:spcAft>
              <a:buNone/>
            </a:pPr>
            <a:r>
              <a:rPr lang="en-US" sz="1500" dirty="0">
                <a:solidFill>
                  <a:schemeClr val="tx1"/>
                </a:solidFill>
              </a:rPr>
              <a:t>An inbox you can open now</a:t>
            </a:r>
            <a:endParaRPr lang="en-US" sz="1500" dirty="0"/>
          </a:p>
        </p:txBody>
      </p:sp>
      <p:sp>
        <p:nvSpPr>
          <p:cNvPr id="11" name="step-badge-12"/>
          <p:cNvSpPr/>
          <p:nvPr/>
        </p:nvSpPr>
        <p:spPr>
          <a:xfrm>
            <a:off x="548640" y="3163824"/>
            <a:ext cx="384048" cy="384048"/>
          </a:xfrm>
          <a:prstGeom prst="ellipse">
            <a:avLst/>
          </a:prstGeom>
          <a:solidFill>
            <a:schemeClr val="accent1"/>
          </a:solidFill>
          <a:ln w="12700">
            <a:solidFill>
              <a:schemeClr val="accent1"/>
            </a:solidFill>
            <a:prstDash val="solid"/>
          </a:ln>
        </p:spPr>
      </p:sp>
      <p:sp>
        <p:nvSpPr>
          <p:cNvPr id="12" name="Text 9"/>
          <p:cNvSpPr txBox="1"/>
          <p:nvPr/>
        </p:nvSpPr>
        <p:spPr>
          <a:xfrm>
            <a:off x="548640" y="3163824"/>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3</a:t>
            </a:r>
            <a:endParaRPr lang="en-US" sz="1400" dirty="0"/>
          </a:p>
        </p:txBody>
      </p:sp>
      <p:sp>
        <p:nvSpPr>
          <p:cNvPr id="13" name="Text 10"/>
          <p:cNvSpPr txBox="1"/>
          <p:nvPr/>
        </p:nvSpPr>
        <p:spPr>
          <a:xfrm>
            <a:off x="1097280" y="3118104"/>
            <a:ext cx="3383280" cy="850392"/>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I am a... Student</a:t>
            </a:r>
            <a:endParaRPr lang="en-US" sz="1500" dirty="0"/>
          </a:p>
          <a:p>
            <a:pPr indent="0" marL="0">
              <a:spcAft>
                <a:spcPts val="200"/>
              </a:spcAft>
              <a:buNone/>
            </a:pPr>
            <a:r>
              <a:rPr lang="en-US" sz="1500" dirty="0">
                <a:solidFill>
                  <a:schemeClr val="tx1"/>
                </a:solidFill>
              </a:rPr>
              <a:t>Students always get 30 days</a:t>
            </a:r>
            <a:endParaRPr lang="en-US" sz="1500" dirty="0"/>
          </a:p>
        </p:txBody>
      </p:sp>
      <p:sp>
        <p:nvSpPr>
          <p:cNvPr id="14" name="step-badge-13"/>
          <p:cNvSpPr/>
          <p:nvPr/>
        </p:nvSpPr>
        <p:spPr>
          <a:xfrm>
            <a:off x="548640" y="4059936"/>
            <a:ext cx="384048" cy="384048"/>
          </a:xfrm>
          <a:prstGeom prst="ellipse">
            <a:avLst/>
          </a:prstGeom>
          <a:solidFill>
            <a:schemeClr val="accent1"/>
          </a:solidFill>
          <a:ln w="12700">
            <a:solidFill>
              <a:schemeClr val="accent1"/>
            </a:solidFill>
            <a:prstDash val="solid"/>
          </a:ln>
        </p:spPr>
      </p:sp>
      <p:sp>
        <p:nvSpPr>
          <p:cNvPr id="15" name="Text 12"/>
          <p:cNvSpPr txBox="1"/>
          <p:nvPr/>
        </p:nvSpPr>
        <p:spPr>
          <a:xfrm>
            <a:off x="548640" y="4059936"/>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4</a:t>
            </a:r>
            <a:endParaRPr lang="en-US" sz="1400" dirty="0"/>
          </a:p>
        </p:txBody>
      </p:sp>
      <p:sp>
        <p:nvSpPr>
          <p:cNvPr id="16" name="Text 13"/>
          <p:cNvSpPr txBox="1"/>
          <p:nvPr/>
        </p:nvSpPr>
        <p:spPr>
          <a:xfrm>
            <a:off x="1097280" y="4014216"/>
            <a:ext cx="3383280" cy="850392"/>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Tick the first box</a:t>
            </a:r>
            <a:endParaRPr lang="en-US" sz="1500" dirty="0"/>
          </a:p>
          <a:p>
            <a:pPr indent="0" marL="0">
              <a:spcAft>
                <a:spcPts val="200"/>
              </a:spcAft>
              <a:buNone/>
            </a:pPr>
            <a:r>
              <a:rPr lang="en-US" sz="1500" dirty="0">
                <a:solidFill>
                  <a:schemeClr val="tx1"/>
                </a:solidFill>
              </a:rPr>
              <a:t>You will only scan authorized computers</a:t>
            </a:r>
            <a:endParaRPr lang="en-US" sz="1500" dirty="0"/>
          </a:p>
        </p:txBody>
      </p:sp>
      <p:sp>
        <p:nvSpPr>
          <p:cNvPr id="17" name="step-badge-14"/>
          <p:cNvSpPr/>
          <p:nvPr/>
        </p:nvSpPr>
        <p:spPr>
          <a:xfrm>
            <a:off x="548640" y="4956048"/>
            <a:ext cx="384048" cy="384048"/>
          </a:xfrm>
          <a:prstGeom prst="ellipse">
            <a:avLst/>
          </a:prstGeom>
          <a:solidFill>
            <a:schemeClr val="accent1"/>
          </a:solidFill>
          <a:ln w="12700">
            <a:solidFill>
              <a:schemeClr val="accent1"/>
            </a:solidFill>
            <a:prstDash val="solid"/>
          </a:ln>
        </p:spPr>
      </p:sp>
      <p:sp>
        <p:nvSpPr>
          <p:cNvPr id="18" name="Text 15"/>
          <p:cNvSpPr txBox="1"/>
          <p:nvPr/>
        </p:nvSpPr>
        <p:spPr>
          <a:xfrm>
            <a:off x="548640" y="4956048"/>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5</a:t>
            </a:r>
            <a:endParaRPr lang="en-US" sz="1400" dirty="0"/>
          </a:p>
        </p:txBody>
      </p:sp>
      <p:sp>
        <p:nvSpPr>
          <p:cNvPr id="19" name="Text 16"/>
          <p:cNvSpPr txBox="1"/>
          <p:nvPr/>
        </p:nvSpPr>
        <p:spPr>
          <a:xfrm>
            <a:off x="1097280" y="4910328"/>
            <a:ext cx="3383280" cy="850392"/>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Press Get started</a:t>
            </a:r>
            <a:endParaRPr lang="en-US" sz="1500" dirty="0"/>
          </a:p>
          <a:p>
            <a:pPr indent="0" marL="0">
              <a:spcAft>
                <a:spcPts val="200"/>
              </a:spcAft>
              <a:buNone/>
            </a:pPr>
            <a:r>
              <a:rPr lang="en-US" sz="1500" dirty="0">
                <a:solidFill>
                  <a:schemeClr val="tx1"/>
                </a:solidFill>
              </a:rPr>
              <a:t>You will see your reference number</a:t>
            </a:r>
            <a:endParaRPr lang="en-US" sz="15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3: Confirm your email</a:t>
            </a:r>
            <a:endParaRPr lang="en-US" sz="3200" dirty="0"/>
          </a:p>
        </p:txBody>
      </p:sp>
      <p:sp>
        <p:nvSpPr>
          <p:cNvPr id="3" name="screenshot-frame"/>
          <p:cNvSpPr/>
          <p:nvPr/>
        </p:nvSpPr>
        <p:spPr>
          <a:xfrm>
            <a:off x="493776" y="1316736"/>
            <a:ext cx="5138928" cy="4061242"/>
          </a:xfrm>
          <a:prstGeom prst="roundRect">
            <a:avLst>
              <a:gd name="adj" fmla="val 1801"/>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quote done">    </p:cNvPr>
          <p:cNvPicPr>
            <a:picLocks noChangeAspect="1"/>
          </p:cNvPicPr>
          <p:nvPr/>
        </p:nvPicPr>
        <p:blipFill>
          <a:blip r:embed="rId1"/>
          <a:stretch>
            <a:fillRect/>
          </a:stretch>
        </p:blipFill>
        <p:spPr>
          <a:xfrm>
            <a:off x="548640" y="1371600"/>
            <a:ext cx="5029200" cy="3951514"/>
          </a:xfrm>
          <a:prstGeom prst="rect">
            <a:avLst/>
          </a:prstGeom>
        </p:spPr>
      </p:pic>
      <p:sp>
        <p:nvSpPr>
          <p:cNvPr id="5" name="screenshot-frame"/>
          <p:cNvSpPr/>
          <p:nvPr/>
        </p:nvSpPr>
        <p:spPr>
          <a:xfrm>
            <a:off x="6254496" y="1316736"/>
            <a:ext cx="5413248" cy="2761488"/>
          </a:xfrm>
          <a:prstGeom prst="roundRect">
            <a:avLst>
              <a:gd name="adj" fmla="val 2649"/>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6" name="Image 1" descr="Screenshot: confirm">    </p:cNvPr>
          <p:cNvPicPr>
            <a:picLocks noChangeAspect="1"/>
          </p:cNvPicPr>
          <p:nvPr/>
        </p:nvPicPr>
        <p:blipFill>
          <a:blip r:embed="rId2"/>
          <a:stretch>
            <a:fillRect/>
          </a:stretch>
        </p:blipFill>
        <p:spPr>
          <a:xfrm>
            <a:off x="6309360" y="1371600"/>
            <a:ext cx="5303520" cy="2651760"/>
          </a:xfrm>
          <a:prstGeom prst="rect">
            <a:avLst/>
          </a:prstGeom>
        </p:spPr>
      </p:pic>
      <p:sp>
        <p:nvSpPr>
          <p:cNvPr id="7" name="Text 3"/>
          <p:cNvSpPr txBox="1"/>
          <p:nvPr/>
        </p:nvSpPr>
        <p:spPr>
          <a:xfrm>
            <a:off x="548640" y="5486400"/>
            <a:ext cx="5029200" cy="365760"/>
          </a:xfrm>
          <a:prstGeom prst="rect">
            <a:avLst/>
          </a:prstGeom>
          <a:noFill/>
          <a:ln/>
        </p:spPr>
        <p:txBody>
          <a:bodyPr wrap="square" lIns="0" tIns="0" rIns="0" bIns="0" rtlCol="0" anchor="ctr"/>
          <a:lstStyle/>
          <a:p>
            <a:pPr indent="0" marL="0">
              <a:buNone/>
            </a:pPr>
            <a:r>
              <a:rPr lang="en-US" sz="1500" b="1" dirty="0">
                <a:solidFill>
                  <a:schemeClr val="tx1"/>
                </a:solidFill>
              </a:rPr>
              <a:t>After Get started: note your reference</a:t>
            </a:r>
            <a:endParaRPr lang="en-US" sz="1500" dirty="0"/>
          </a:p>
        </p:txBody>
      </p:sp>
      <p:sp>
        <p:nvSpPr>
          <p:cNvPr id="8" name="Text 4"/>
          <p:cNvSpPr txBox="1"/>
          <p:nvPr/>
        </p:nvSpPr>
        <p:spPr>
          <a:xfrm>
            <a:off x="6309360" y="5486400"/>
            <a:ext cx="5303520" cy="365760"/>
          </a:xfrm>
          <a:prstGeom prst="rect">
            <a:avLst/>
          </a:prstGeom>
          <a:noFill/>
          <a:ln/>
        </p:spPr>
        <p:txBody>
          <a:bodyPr wrap="square" lIns="0" tIns="0" rIns="0" bIns="0" rtlCol="0" anchor="ctr"/>
          <a:lstStyle/>
          <a:p>
            <a:pPr indent="0" marL="0">
              <a:buNone/>
            </a:pPr>
            <a:r>
              <a:rPr lang="en-US" sz="1500" b="1" dirty="0">
                <a:solidFill>
                  <a:schemeClr val="tx1"/>
                </a:solidFill>
              </a:rPr>
              <a:t>Open the VunFisher email and press Confirm</a:t>
            </a:r>
            <a:endParaRPr lang="en-US" sz="1500" dirty="0"/>
          </a:p>
        </p:txBody>
      </p:sp>
      <p:sp>
        <p:nvSpPr>
          <p:cNvPr id="9" name="Text 5"/>
          <p:cNvSpPr txBox="1"/>
          <p:nvPr/>
        </p:nvSpPr>
        <p:spPr>
          <a:xfrm>
            <a:off x="6309360" y="5852160"/>
            <a:ext cx="5303520" cy="365760"/>
          </a:xfrm>
          <a:prstGeom prst="rect">
            <a:avLst/>
          </a:prstGeom>
          <a:noFill/>
          <a:ln/>
        </p:spPr>
        <p:txBody>
          <a:bodyPr wrap="square" lIns="0" tIns="0" rIns="0" bIns="0" rtlCol="0" anchor="ctr"/>
          <a:lstStyle/>
          <a:p>
            <a:pPr indent="0" marL="0">
              <a:buNone/>
            </a:pPr>
            <a:r>
              <a:rPr lang="en-US" sz="1400" dirty="0">
                <a:solidFill>
                  <a:srgbClr val="4C6380"/>
                </a:solidFill>
              </a:rPr>
              <a:t>Check Spam if it has not arrived in a few minutes. The link works for 7 days.</a:t>
            </a:r>
            <a:endParaRPr lang="en-US" sz="14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0" type="title" hasCustomPrompt="1"/>
          </p:nvPr>
        </p:nvSpPr>
        <p:spPr>
          <a:xfrm>
            <a:off x="731520" y="2377440"/>
            <a:ext cx="10698480" cy="1188720"/>
          </a:xfrm>
          <a:prstGeom prst="rect">
            <a:avLst/>
          </a:prstGeom>
          <a:noFill/>
          <a:ln/>
        </p:spPr>
        <p:txBody>
          <a:bodyPr wrap="square" lIns="0" tIns="0" rIns="0" bIns="0" rtlCol="0" anchor="b"/>
          <a:lstStyle/>
          <a:p>
            <a:pPr algn="l" indent="0" marL="0">
              <a:buNone/>
            </a:pPr>
            <a:r>
              <a:rPr lang="en-US" sz="4000" b="1" dirty="0">
                <a:solidFill>
                  <a:schemeClr val="bg1"/>
                </a:solidFill>
              </a:rPr>
              <a:t>Part 2: Install VunFisher</a:t>
            </a:r>
            <a:endParaRPr lang="en-US" sz="4000" dirty="0"/>
          </a:p>
        </p:txBody>
      </p:sp>
      <p:sp>
        <p:nvSpPr>
          <p:cNvPr id="3" name="Text 0"/>
          <p:cNvSpPr/>
          <p:nvPr>
            <p:ph idx="101" type="body" hasCustomPrompt="1"/>
          </p:nvPr>
        </p:nvSpPr>
        <p:spPr>
          <a:xfrm>
            <a:off x="731520" y="3703320"/>
            <a:ext cx="10698480" cy="1097280"/>
          </a:xfrm>
          <a:prstGeom prst="rect">
            <a:avLst/>
          </a:prstGeom>
          <a:noFill/>
          <a:ln/>
        </p:spPr>
        <p:txBody>
          <a:bodyPr wrap="square" lIns="0" tIns="0" rIns="0" bIns="0" rtlCol="0" anchor="t"/>
          <a:lstStyle/>
          <a:p>
            <a:pPr indent="0" marL="0">
              <a:buNone/>
            </a:pPr>
            <a:r>
              <a:rPr lang="en-US" sz="2000" dirty="0">
                <a:solidFill>
                  <a:schemeClr val="accent1"/>
                </a:solidFill>
              </a:rPr>
              <a:t>About 5 minutes. Python and everything else is included.</a:t>
            </a:r>
            <a:endParaRPr 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4: Download and install</a:t>
            </a:r>
            <a:endParaRPr lang="en-US" sz="3200" dirty="0"/>
          </a:p>
        </p:txBody>
      </p:sp>
      <p:sp>
        <p:nvSpPr>
          <p:cNvPr id="3" name="screenshot-frame"/>
          <p:cNvSpPr/>
          <p:nvPr/>
        </p:nvSpPr>
        <p:spPr>
          <a:xfrm>
            <a:off x="5065776" y="1271016"/>
            <a:ext cx="6601968" cy="4339665"/>
          </a:xfrm>
          <a:prstGeom prst="roundRect">
            <a:avLst>
              <a:gd name="adj" fmla="val 1686"/>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dl install">    </p:cNvPr>
          <p:cNvPicPr>
            <a:picLocks noChangeAspect="1"/>
          </p:cNvPicPr>
          <p:nvPr/>
        </p:nvPicPr>
        <p:blipFill>
          <a:blip r:embed="rId1"/>
          <a:stretch>
            <a:fillRect/>
          </a:stretch>
        </p:blipFill>
        <p:spPr>
          <a:xfrm>
            <a:off x="5120640" y="1325880"/>
            <a:ext cx="6492240" cy="4229937"/>
          </a:xfrm>
          <a:prstGeom prst="rect">
            <a:avLst/>
          </a:prstGeom>
        </p:spPr>
      </p:pic>
      <p:sp>
        <p:nvSpPr>
          <p:cNvPr id="5" name="step-badge-15"/>
          <p:cNvSpPr/>
          <p:nvPr/>
        </p:nvSpPr>
        <p:spPr>
          <a:xfrm>
            <a:off x="548640" y="1463040"/>
            <a:ext cx="384048" cy="384048"/>
          </a:xfrm>
          <a:prstGeom prst="ellipse">
            <a:avLst/>
          </a:prstGeom>
          <a:solidFill>
            <a:schemeClr val="accent1"/>
          </a:solidFill>
          <a:ln w="12700">
            <a:solidFill>
              <a:schemeClr val="accent1"/>
            </a:solidFill>
            <a:prstDash val="solid"/>
          </a:ln>
        </p:spPr>
      </p:sp>
      <p:sp>
        <p:nvSpPr>
          <p:cNvPr id="6" name="Text 3"/>
          <p:cNvSpPr txBox="1"/>
          <p:nvPr/>
        </p:nvSpPr>
        <p:spPr>
          <a:xfrm>
            <a:off x="548640" y="1463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1</a:t>
            </a:r>
            <a:endParaRPr lang="en-US" sz="1400" dirty="0"/>
          </a:p>
        </p:txBody>
      </p:sp>
      <p:sp>
        <p:nvSpPr>
          <p:cNvPr id="7" name="Text 4"/>
          <p:cNvSpPr txBox="1"/>
          <p:nvPr/>
        </p:nvSpPr>
        <p:spPr>
          <a:xfrm>
            <a:off x="1097280" y="1417320"/>
            <a:ext cx="3749040" cy="105156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Download the ZIP</a:t>
            </a:r>
            <a:endParaRPr lang="en-US" sz="1500" dirty="0"/>
          </a:p>
          <a:p>
            <a:pPr indent="0" marL="0">
              <a:spcAft>
                <a:spcPts val="200"/>
              </a:spcAft>
              <a:buNone/>
            </a:pPr>
            <a:r>
              <a:rPr lang="en-US" sz="1500" dirty="0">
                <a:solidFill>
                  <a:schemeClr val="tx1"/>
                </a:solidFill>
              </a:rPr>
              <a:t>Downloads page &gt; Download VunFisher for Windows; wait until it finishes</a:t>
            </a:r>
            <a:endParaRPr lang="en-US" sz="1500" dirty="0"/>
          </a:p>
        </p:txBody>
      </p:sp>
      <p:sp>
        <p:nvSpPr>
          <p:cNvPr id="8" name="step-badge-16"/>
          <p:cNvSpPr/>
          <p:nvPr/>
        </p:nvSpPr>
        <p:spPr>
          <a:xfrm>
            <a:off x="548640" y="2560320"/>
            <a:ext cx="384048" cy="384048"/>
          </a:xfrm>
          <a:prstGeom prst="ellipse">
            <a:avLst/>
          </a:prstGeom>
          <a:solidFill>
            <a:schemeClr val="accent1"/>
          </a:solidFill>
          <a:ln w="12700">
            <a:solidFill>
              <a:schemeClr val="accent1"/>
            </a:solidFill>
            <a:prstDash val="solid"/>
          </a:ln>
        </p:spPr>
      </p:sp>
      <p:sp>
        <p:nvSpPr>
          <p:cNvPr id="9" name="Text 6"/>
          <p:cNvSpPr txBox="1"/>
          <p:nvPr/>
        </p:nvSpPr>
        <p:spPr>
          <a:xfrm>
            <a:off x="548640" y="256032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2</a:t>
            </a:r>
            <a:endParaRPr lang="en-US" sz="1400" dirty="0"/>
          </a:p>
        </p:txBody>
      </p:sp>
      <p:sp>
        <p:nvSpPr>
          <p:cNvPr id="10" name="Text 7"/>
          <p:cNvSpPr txBox="1"/>
          <p:nvPr/>
        </p:nvSpPr>
        <p:spPr>
          <a:xfrm>
            <a:off x="1097280" y="2514600"/>
            <a:ext cx="3749040" cy="105156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Extract All</a:t>
            </a:r>
            <a:endParaRPr lang="en-US" sz="1500" dirty="0"/>
          </a:p>
          <a:p>
            <a:pPr indent="0" marL="0">
              <a:spcAft>
                <a:spcPts val="200"/>
              </a:spcAft>
              <a:buNone/>
            </a:pPr>
            <a:r>
              <a:rPr lang="en-US" sz="1500" dirty="0">
                <a:solidFill>
                  <a:schemeClr val="tx1"/>
                </a:solidFill>
              </a:rPr>
              <a:t>Right-click the ZIP &gt; Extract All &gt; open the folder</a:t>
            </a:r>
            <a:endParaRPr lang="en-US" sz="1500" dirty="0"/>
          </a:p>
        </p:txBody>
      </p:sp>
      <p:sp>
        <p:nvSpPr>
          <p:cNvPr id="11" name="step-badge-17"/>
          <p:cNvSpPr/>
          <p:nvPr/>
        </p:nvSpPr>
        <p:spPr>
          <a:xfrm>
            <a:off x="548640" y="3657600"/>
            <a:ext cx="384048" cy="384048"/>
          </a:xfrm>
          <a:prstGeom prst="ellipse">
            <a:avLst/>
          </a:prstGeom>
          <a:solidFill>
            <a:schemeClr val="accent1"/>
          </a:solidFill>
          <a:ln w="12700">
            <a:solidFill>
              <a:schemeClr val="accent1"/>
            </a:solidFill>
            <a:prstDash val="solid"/>
          </a:ln>
        </p:spPr>
      </p:sp>
      <p:sp>
        <p:nvSpPr>
          <p:cNvPr id="12" name="Text 9"/>
          <p:cNvSpPr txBox="1"/>
          <p:nvPr/>
        </p:nvSpPr>
        <p:spPr>
          <a:xfrm>
            <a:off x="548640" y="365760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3</a:t>
            </a:r>
            <a:endParaRPr lang="en-US" sz="1400" dirty="0"/>
          </a:p>
        </p:txBody>
      </p:sp>
      <p:sp>
        <p:nvSpPr>
          <p:cNvPr id="13" name="Text 10"/>
          <p:cNvSpPr txBox="1"/>
          <p:nvPr/>
        </p:nvSpPr>
        <p:spPr>
          <a:xfrm>
            <a:off x="1097280" y="3611880"/>
            <a:ext cx="3749040" cy="105156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Run INSTALL.vbs</a:t>
            </a:r>
            <a:endParaRPr lang="en-US" sz="1500" dirty="0"/>
          </a:p>
          <a:p>
            <a:pPr indent="0" marL="0">
              <a:spcAft>
                <a:spcPts val="200"/>
              </a:spcAft>
              <a:buNone/>
            </a:pPr>
            <a:r>
              <a:rPr lang="en-US" sz="1500" dirty="0">
                <a:solidFill>
                  <a:schemeClr val="tx1"/>
                </a:solidFill>
              </a:rPr>
              <a:t>Double-click it and press Install VunFisher</a:t>
            </a:r>
            <a:endParaRPr lang="en-US" sz="1500" dirty="0"/>
          </a:p>
        </p:txBody>
      </p:sp>
      <p:sp>
        <p:nvSpPr>
          <p:cNvPr id="14" name="step-badge-18"/>
          <p:cNvSpPr/>
          <p:nvPr/>
        </p:nvSpPr>
        <p:spPr>
          <a:xfrm>
            <a:off x="548640" y="4754880"/>
            <a:ext cx="384048" cy="384048"/>
          </a:xfrm>
          <a:prstGeom prst="ellipse">
            <a:avLst/>
          </a:prstGeom>
          <a:solidFill>
            <a:schemeClr val="accent1"/>
          </a:solidFill>
          <a:ln w="12700">
            <a:solidFill>
              <a:schemeClr val="accent1"/>
            </a:solidFill>
            <a:prstDash val="solid"/>
          </a:ln>
        </p:spPr>
      </p:sp>
      <p:sp>
        <p:nvSpPr>
          <p:cNvPr id="15" name="Text 12"/>
          <p:cNvSpPr txBox="1"/>
          <p:nvPr/>
        </p:nvSpPr>
        <p:spPr>
          <a:xfrm>
            <a:off x="548640" y="475488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4</a:t>
            </a:r>
            <a:endParaRPr lang="en-US" sz="1400" dirty="0"/>
          </a:p>
        </p:txBody>
      </p:sp>
      <p:sp>
        <p:nvSpPr>
          <p:cNvPr id="16" name="Text 13"/>
          <p:cNvSpPr txBox="1"/>
          <p:nvPr/>
        </p:nvSpPr>
        <p:spPr>
          <a:xfrm>
            <a:off x="1097280" y="4709160"/>
            <a:ext cx="3749040" cy="105156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Wait for the browser</a:t>
            </a:r>
            <a:endParaRPr lang="en-US" sz="1500" dirty="0"/>
          </a:p>
          <a:p>
            <a:pPr indent="0" marL="0">
              <a:spcAft>
                <a:spcPts val="200"/>
              </a:spcAft>
              <a:buNone/>
            </a:pPr>
            <a:r>
              <a:rPr lang="en-US" sz="1500" dirty="0">
                <a:solidFill>
                  <a:schemeClr val="tx1"/>
                </a:solidFill>
              </a:rPr>
              <a:t>It opens 127.0.0.1:8787 by itself</a:t>
            </a:r>
            <a:endParaRPr lang="en-US" sz="15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5: Create your VunFisher account</a:t>
            </a:r>
            <a:endParaRPr lang="en-US" sz="3200" dirty="0"/>
          </a:p>
        </p:txBody>
      </p:sp>
      <p:sp>
        <p:nvSpPr>
          <p:cNvPr id="3" name="screenshot-frame"/>
          <p:cNvSpPr/>
          <p:nvPr/>
        </p:nvSpPr>
        <p:spPr>
          <a:xfrm>
            <a:off x="5614416" y="1271016"/>
            <a:ext cx="5574459" cy="4956048"/>
          </a:xfrm>
          <a:prstGeom prst="roundRect">
            <a:avLst>
              <a:gd name="adj" fmla="val 1476"/>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setup">    </p:cNvPr>
          <p:cNvPicPr>
            <a:picLocks noChangeAspect="1"/>
          </p:cNvPicPr>
          <p:nvPr/>
        </p:nvPicPr>
        <p:blipFill>
          <a:blip r:embed="rId1"/>
          <a:stretch>
            <a:fillRect/>
          </a:stretch>
        </p:blipFill>
        <p:spPr>
          <a:xfrm>
            <a:off x="5669280" y="1325880"/>
            <a:ext cx="5464731" cy="4846320"/>
          </a:xfrm>
          <a:prstGeom prst="rect">
            <a:avLst/>
          </a:prstGeom>
        </p:spPr>
      </p:pic>
      <p:sp>
        <p:nvSpPr>
          <p:cNvPr id="5" name="step-badge-19"/>
          <p:cNvSpPr/>
          <p:nvPr/>
        </p:nvSpPr>
        <p:spPr>
          <a:xfrm>
            <a:off x="548640" y="1463040"/>
            <a:ext cx="384048" cy="384048"/>
          </a:xfrm>
          <a:prstGeom prst="ellipse">
            <a:avLst/>
          </a:prstGeom>
          <a:solidFill>
            <a:schemeClr val="accent1"/>
          </a:solidFill>
          <a:ln w="12700">
            <a:solidFill>
              <a:schemeClr val="accent1"/>
            </a:solidFill>
            <a:prstDash val="solid"/>
          </a:ln>
        </p:spPr>
      </p:sp>
      <p:sp>
        <p:nvSpPr>
          <p:cNvPr id="6" name="Text 3"/>
          <p:cNvSpPr txBox="1"/>
          <p:nvPr/>
        </p:nvSpPr>
        <p:spPr>
          <a:xfrm>
            <a:off x="548640" y="1463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1</a:t>
            </a:r>
            <a:endParaRPr lang="en-US" sz="1400" dirty="0"/>
          </a:p>
        </p:txBody>
      </p:sp>
      <p:sp>
        <p:nvSpPr>
          <p:cNvPr id="7" name="Text 4"/>
          <p:cNvSpPr txBox="1"/>
          <p:nvPr/>
        </p:nvSpPr>
        <p:spPr>
          <a:xfrm>
            <a:off x="1097280" y="1417320"/>
            <a:ext cx="4206240" cy="1097280"/>
          </a:xfrm>
          <a:prstGeom prst="rect">
            <a:avLst/>
          </a:prstGeom>
          <a:noFill/>
          <a:ln/>
        </p:spPr>
        <p:txBody>
          <a:bodyPr wrap="square" lIns="0" tIns="0" rIns="0" bIns="0" rtlCol="0" anchor="t"/>
          <a:lstStyle/>
          <a:p>
            <a:pPr indent="0" marL="0">
              <a:spcAft>
                <a:spcPts val="200"/>
              </a:spcAft>
              <a:buNone/>
            </a:pPr>
            <a:r>
              <a:rPr lang="en-US" sz="1600" b="1" dirty="0">
                <a:solidFill>
                  <a:schemeClr val="tx1"/>
                </a:solidFill>
              </a:rPr>
              <a:t>Choose a username</a:t>
            </a:r>
            <a:endParaRPr lang="en-US" sz="1600" dirty="0"/>
          </a:p>
          <a:p>
            <a:pPr indent="0" marL="0">
              <a:spcAft>
                <a:spcPts val="200"/>
              </a:spcAft>
              <a:buNone/>
            </a:pPr>
            <a:r>
              <a:rPr lang="en-US" sz="1600" dirty="0">
                <a:solidFill>
                  <a:schemeClr val="tx1"/>
                </a:solidFill>
              </a:rPr>
              <a:t>At least 3 characters</a:t>
            </a:r>
            <a:endParaRPr lang="en-US" sz="1600" dirty="0"/>
          </a:p>
        </p:txBody>
      </p:sp>
      <p:sp>
        <p:nvSpPr>
          <p:cNvPr id="8" name="step-badge-20"/>
          <p:cNvSpPr/>
          <p:nvPr/>
        </p:nvSpPr>
        <p:spPr>
          <a:xfrm>
            <a:off x="548640" y="2606040"/>
            <a:ext cx="384048" cy="384048"/>
          </a:xfrm>
          <a:prstGeom prst="ellipse">
            <a:avLst/>
          </a:prstGeom>
          <a:solidFill>
            <a:schemeClr val="accent1"/>
          </a:solidFill>
          <a:ln w="12700">
            <a:solidFill>
              <a:schemeClr val="accent1"/>
            </a:solidFill>
            <a:prstDash val="solid"/>
          </a:ln>
        </p:spPr>
      </p:sp>
      <p:sp>
        <p:nvSpPr>
          <p:cNvPr id="9" name="Text 6"/>
          <p:cNvSpPr txBox="1"/>
          <p:nvPr/>
        </p:nvSpPr>
        <p:spPr>
          <a:xfrm>
            <a:off x="548640" y="2606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2</a:t>
            </a:r>
            <a:endParaRPr lang="en-US" sz="1400" dirty="0"/>
          </a:p>
        </p:txBody>
      </p:sp>
      <p:sp>
        <p:nvSpPr>
          <p:cNvPr id="10" name="Text 7"/>
          <p:cNvSpPr txBox="1"/>
          <p:nvPr/>
        </p:nvSpPr>
        <p:spPr>
          <a:xfrm>
            <a:off x="1097280" y="2560320"/>
            <a:ext cx="4206240" cy="1097280"/>
          </a:xfrm>
          <a:prstGeom prst="rect">
            <a:avLst/>
          </a:prstGeom>
          <a:noFill/>
          <a:ln/>
        </p:spPr>
        <p:txBody>
          <a:bodyPr wrap="square" lIns="0" tIns="0" rIns="0" bIns="0" rtlCol="0" anchor="t"/>
          <a:lstStyle/>
          <a:p>
            <a:pPr indent="0" marL="0">
              <a:spcAft>
                <a:spcPts val="200"/>
              </a:spcAft>
              <a:buNone/>
            </a:pPr>
            <a:r>
              <a:rPr lang="en-US" sz="1600" b="1" dirty="0">
                <a:solidFill>
                  <a:schemeClr val="tx1"/>
                </a:solidFill>
              </a:rPr>
              <a:t>Choose a password</a:t>
            </a:r>
            <a:endParaRPr lang="en-US" sz="1600" dirty="0"/>
          </a:p>
          <a:p>
            <a:pPr indent="0" marL="0">
              <a:spcAft>
                <a:spcPts val="200"/>
              </a:spcAft>
              <a:buNone/>
            </a:pPr>
            <a:r>
              <a:rPr lang="en-US" sz="1600" dirty="0">
                <a:solidFill>
                  <a:schemeClr val="tx1"/>
                </a:solidFill>
              </a:rPr>
              <a:t>At least 6 characters; common passwords are refused</a:t>
            </a:r>
            <a:endParaRPr lang="en-US" sz="1600" dirty="0"/>
          </a:p>
        </p:txBody>
      </p:sp>
      <p:sp>
        <p:nvSpPr>
          <p:cNvPr id="11" name="step-badge-21"/>
          <p:cNvSpPr/>
          <p:nvPr/>
        </p:nvSpPr>
        <p:spPr>
          <a:xfrm>
            <a:off x="548640" y="3749040"/>
            <a:ext cx="384048" cy="384048"/>
          </a:xfrm>
          <a:prstGeom prst="ellipse">
            <a:avLst/>
          </a:prstGeom>
          <a:solidFill>
            <a:schemeClr val="accent1"/>
          </a:solidFill>
          <a:ln w="12700">
            <a:solidFill>
              <a:schemeClr val="accent1"/>
            </a:solidFill>
            <a:prstDash val="solid"/>
          </a:ln>
        </p:spPr>
      </p:sp>
      <p:sp>
        <p:nvSpPr>
          <p:cNvPr id="12" name="Text 9"/>
          <p:cNvSpPr txBox="1"/>
          <p:nvPr/>
        </p:nvSpPr>
        <p:spPr>
          <a:xfrm>
            <a:off x="548640" y="3749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3</a:t>
            </a:r>
            <a:endParaRPr lang="en-US" sz="1400" dirty="0"/>
          </a:p>
        </p:txBody>
      </p:sp>
      <p:sp>
        <p:nvSpPr>
          <p:cNvPr id="13" name="Text 10"/>
          <p:cNvSpPr txBox="1"/>
          <p:nvPr/>
        </p:nvSpPr>
        <p:spPr>
          <a:xfrm>
            <a:off x="1097280" y="3703320"/>
            <a:ext cx="4206240" cy="1097280"/>
          </a:xfrm>
          <a:prstGeom prst="rect">
            <a:avLst/>
          </a:prstGeom>
          <a:noFill/>
          <a:ln/>
        </p:spPr>
        <p:txBody>
          <a:bodyPr wrap="square" lIns="0" tIns="0" rIns="0" bIns="0" rtlCol="0" anchor="t"/>
          <a:lstStyle/>
          <a:p>
            <a:pPr indent="0" marL="0">
              <a:spcAft>
                <a:spcPts val="200"/>
              </a:spcAft>
              <a:buNone/>
            </a:pPr>
            <a:r>
              <a:rPr lang="en-US" sz="1600" b="1" dirty="0">
                <a:solidFill>
                  <a:schemeClr val="tx1"/>
                </a:solidFill>
              </a:rPr>
              <a:t>Type it again and create the account</a:t>
            </a:r>
            <a:endParaRPr lang="en-US" sz="1600" dirty="0"/>
          </a:p>
          <a:p>
            <a:pPr indent="0" marL="0">
              <a:spcAft>
                <a:spcPts val="200"/>
              </a:spcAft>
              <a:buNone/>
            </a:pPr>
            <a:r>
              <a:rPr lang="en-US" sz="1600" dirty="0">
                <a:solidFill>
                  <a:schemeClr val="tx1"/>
                </a:solidFill>
              </a:rPr>
              <a:t>This account lives only on this computer</a:t>
            </a:r>
            <a:endParaRPr lang="en-US" sz="1600" dirty="0"/>
          </a:p>
        </p:txBody>
      </p:sp>
      <p:sp>
        <p:nvSpPr>
          <p:cNvPr id="14" name="callout"/>
          <p:cNvSpPr/>
          <p:nvPr/>
        </p:nvSpPr>
        <p:spPr>
          <a:xfrm>
            <a:off x="548640" y="5120640"/>
            <a:ext cx="4754880" cy="822960"/>
          </a:xfrm>
          <a:prstGeom prst="roundRect">
            <a:avLst>
              <a:gd name="adj" fmla="val 11111"/>
            </a:avLst>
          </a:prstGeom>
          <a:solidFill>
            <a:srgbClr val="FDF0D9"/>
          </a:solidFill>
          <a:ln w="12700">
            <a:solidFill>
              <a:srgbClr val="FDF0D9"/>
            </a:solidFill>
            <a:prstDash val="solid"/>
          </a:ln>
        </p:spPr>
      </p:sp>
      <p:sp>
        <p:nvSpPr>
          <p:cNvPr id="15" name="Text 12"/>
          <p:cNvSpPr txBox="1"/>
          <p:nvPr/>
        </p:nvSpPr>
        <p:spPr>
          <a:xfrm>
            <a:off x="731520" y="5193792"/>
            <a:ext cx="4389120" cy="676656"/>
          </a:xfrm>
          <a:prstGeom prst="rect">
            <a:avLst/>
          </a:prstGeom>
          <a:noFill/>
          <a:ln/>
        </p:spPr>
        <p:txBody>
          <a:bodyPr wrap="square" lIns="0" tIns="0" rIns="0" bIns="0" rtlCol="0" anchor="ctr"/>
          <a:lstStyle/>
          <a:p>
            <a:pPr indent="0" marL="0">
              <a:buNone/>
            </a:pPr>
            <a:r>
              <a:rPr lang="en-US" sz="1400" dirty="0">
                <a:solidFill>
                  <a:schemeClr val="tx1"/>
                </a:solidFill>
              </a:rPr>
              <a:t>This is not your website account. Write the username down somewhere safe; never share the password.</a:t>
            </a:r>
            <a:endParaRPr lang="en-US" sz="14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6: Activate with your emailed code</a:t>
            </a:r>
            <a:endParaRPr lang="en-US" sz="3200" dirty="0"/>
          </a:p>
        </p:txBody>
      </p:sp>
      <p:sp>
        <p:nvSpPr>
          <p:cNvPr id="3" name="screenshot-frame"/>
          <p:cNvSpPr/>
          <p:nvPr/>
        </p:nvSpPr>
        <p:spPr>
          <a:xfrm>
            <a:off x="4882896" y="1271016"/>
            <a:ext cx="6784848" cy="3862651"/>
          </a:xfrm>
          <a:prstGeom prst="roundRect">
            <a:avLst>
              <a:gd name="adj" fmla="val 1894"/>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license first">    </p:cNvPr>
          <p:cNvPicPr>
            <a:picLocks noChangeAspect="1"/>
          </p:cNvPicPr>
          <p:nvPr/>
        </p:nvPicPr>
        <p:blipFill>
          <a:blip r:embed="rId1"/>
          <a:stretch>
            <a:fillRect/>
          </a:stretch>
        </p:blipFill>
        <p:spPr>
          <a:xfrm>
            <a:off x="4937760" y="1325880"/>
            <a:ext cx="6675120" cy="3752923"/>
          </a:xfrm>
          <a:prstGeom prst="rect">
            <a:avLst/>
          </a:prstGeom>
        </p:spPr>
      </p:pic>
      <p:sp>
        <p:nvSpPr>
          <p:cNvPr id="5" name="step-badge-22"/>
          <p:cNvSpPr/>
          <p:nvPr/>
        </p:nvSpPr>
        <p:spPr>
          <a:xfrm>
            <a:off x="548640" y="1463040"/>
            <a:ext cx="384048" cy="384048"/>
          </a:xfrm>
          <a:prstGeom prst="ellipse">
            <a:avLst/>
          </a:prstGeom>
          <a:solidFill>
            <a:schemeClr val="accent1"/>
          </a:solidFill>
          <a:ln w="12700">
            <a:solidFill>
              <a:schemeClr val="accent1"/>
            </a:solidFill>
            <a:prstDash val="solid"/>
          </a:ln>
        </p:spPr>
      </p:sp>
      <p:sp>
        <p:nvSpPr>
          <p:cNvPr id="6" name="Text 3"/>
          <p:cNvSpPr txBox="1"/>
          <p:nvPr/>
        </p:nvSpPr>
        <p:spPr>
          <a:xfrm>
            <a:off x="548640" y="1463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1</a:t>
            </a:r>
            <a:endParaRPr lang="en-US" sz="1400" dirty="0"/>
          </a:p>
        </p:txBody>
      </p:sp>
      <p:sp>
        <p:nvSpPr>
          <p:cNvPr id="7" name="Text 4"/>
          <p:cNvSpPr txBox="1"/>
          <p:nvPr/>
        </p:nvSpPr>
        <p:spPr>
          <a:xfrm>
            <a:off x="1097280" y="1417320"/>
            <a:ext cx="356616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Open the activation email</a:t>
            </a:r>
            <a:endParaRPr lang="en-US" sz="1500" dirty="0"/>
          </a:p>
          <a:p>
            <a:pPr indent="0" marL="0">
              <a:spcAft>
                <a:spcPts val="200"/>
              </a:spcAft>
              <a:buNone/>
            </a:pPr>
            <a:r>
              <a:rPr lang="en-US" sz="1500" dirty="0">
                <a:solidFill>
                  <a:schemeClr val="tx1"/>
                </a:solidFill>
              </a:rPr>
              <a:t>Subject: Your VunFisher activation code</a:t>
            </a:r>
            <a:endParaRPr lang="en-US" sz="1500" dirty="0"/>
          </a:p>
        </p:txBody>
      </p:sp>
      <p:sp>
        <p:nvSpPr>
          <p:cNvPr id="8" name="step-badge-23"/>
          <p:cNvSpPr/>
          <p:nvPr/>
        </p:nvSpPr>
        <p:spPr>
          <a:xfrm>
            <a:off x="548640" y="2514600"/>
            <a:ext cx="384048" cy="384048"/>
          </a:xfrm>
          <a:prstGeom prst="ellipse">
            <a:avLst/>
          </a:prstGeom>
          <a:solidFill>
            <a:schemeClr val="accent1"/>
          </a:solidFill>
          <a:ln w="12700">
            <a:solidFill>
              <a:schemeClr val="accent1"/>
            </a:solidFill>
            <a:prstDash val="solid"/>
          </a:ln>
        </p:spPr>
      </p:sp>
      <p:sp>
        <p:nvSpPr>
          <p:cNvPr id="9" name="Text 6"/>
          <p:cNvSpPr txBox="1"/>
          <p:nvPr/>
        </p:nvSpPr>
        <p:spPr>
          <a:xfrm>
            <a:off x="548640" y="251460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2</a:t>
            </a:r>
            <a:endParaRPr lang="en-US" sz="1400" dirty="0"/>
          </a:p>
        </p:txBody>
      </p:sp>
      <p:sp>
        <p:nvSpPr>
          <p:cNvPr id="10" name="Text 7"/>
          <p:cNvSpPr txBox="1"/>
          <p:nvPr/>
        </p:nvSpPr>
        <p:spPr>
          <a:xfrm>
            <a:off x="1097280" y="2468880"/>
            <a:ext cx="356616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Enter the same email address</a:t>
            </a:r>
            <a:endParaRPr lang="en-US" sz="1500" dirty="0"/>
          </a:p>
          <a:p>
            <a:pPr indent="0" marL="0">
              <a:spcAft>
                <a:spcPts val="200"/>
              </a:spcAft>
              <a:buNone/>
            </a:pPr>
            <a:r>
              <a:rPr lang="en-US" sz="1500" dirty="0">
                <a:solidFill>
                  <a:schemeClr val="tx1"/>
                </a:solidFill>
              </a:rPr>
              <a:t>The one you used on the form</a:t>
            </a:r>
            <a:endParaRPr lang="en-US" sz="1500" dirty="0"/>
          </a:p>
        </p:txBody>
      </p:sp>
      <p:sp>
        <p:nvSpPr>
          <p:cNvPr id="11" name="step-badge-24"/>
          <p:cNvSpPr/>
          <p:nvPr/>
        </p:nvSpPr>
        <p:spPr>
          <a:xfrm>
            <a:off x="548640" y="3566160"/>
            <a:ext cx="384048" cy="384048"/>
          </a:xfrm>
          <a:prstGeom prst="ellipse">
            <a:avLst/>
          </a:prstGeom>
          <a:solidFill>
            <a:schemeClr val="accent1"/>
          </a:solidFill>
          <a:ln w="12700">
            <a:solidFill>
              <a:schemeClr val="accent1"/>
            </a:solidFill>
            <a:prstDash val="solid"/>
          </a:ln>
        </p:spPr>
      </p:sp>
      <p:sp>
        <p:nvSpPr>
          <p:cNvPr id="12" name="Text 9"/>
          <p:cNvSpPr txBox="1"/>
          <p:nvPr/>
        </p:nvSpPr>
        <p:spPr>
          <a:xfrm>
            <a:off x="548640" y="356616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3</a:t>
            </a:r>
            <a:endParaRPr lang="en-US" sz="1400" dirty="0"/>
          </a:p>
        </p:txBody>
      </p:sp>
      <p:sp>
        <p:nvSpPr>
          <p:cNvPr id="13" name="Text 10"/>
          <p:cNvSpPr txBox="1"/>
          <p:nvPr/>
        </p:nvSpPr>
        <p:spPr>
          <a:xfrm>
            <a:off x="1097280" y="3520440"/>
            <a:ext cx="356616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Enter the activation code</a:t>
            </a:r>
            <a:endParaRPr lang="en-US" sz="1500" dirty="0"/>
          </a:p>
          <a:p>
            <a:pPr indent="0" marL="0">
              <a:spcAft>
                <a:spcPts val="200"/>
              </a:spcAft>
              <a:buNone/>
            </a:pPr>
            <a:r>
              <a:rPr lang="en-US" sz="1500" dirty="0">
                <a:solidFill>
                  <a:schemeClr val="tx1"/>
                </a:solidFill>
              </a:rPr>
              <a:t>Five groups of five characters</a:t>
            </a:r>
            <a:endParaRPr lang="en-US" sz="1500" dirty="0"/>
          </a:p>
        </p:txBody>
      </p:sp>
      <p:sp>
        <p:nvSpPr>
          <p:cNvPr id="14" name="step-badge-25"/>
          <p:cNvSpPr/>
          <p:nvPr/>
        </p:nvSpPr>
        <p:spPr>
          <a:xfrm>
            <a:off x="548640" y="4617720"/>
            <a:ext cx="384048" cy="384048"/>
          </a:xfrm>
          <a:prstGeom prst="ellipse">
            <a:avLst/>
          </a:prstGeom>
          <a:solidFill>
            <a:schemeClr val="accent1"/>
          </a:solidFill>
          <a:ln w="12700">
            <a:solidFill>
              <a:schemeClr val="accent1"/>
            </a:solidFill>
            <a:prstDash val="solid"/>
          </a:ln>
        </p:spPr>
      </p:sp>
      <p:sp>
        <p:nvSpPr>
          <p:cNvPr id="15" name="Text 12"/>
          <p:cNvSpPr txBox="1"/>
          <p:nvPr/>
        </p:nvSpPr>
        <p:spPr>
          <a:xfrm>
            <a:off x="548640" y="461772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4</a:t>
            </a:r>
            <a:endParaRPr lang="en-US" sz="1400" dirty="0"/>
          </a:p>
        </p:txBody>
      </p:sp>
      <p:sp>
        <p:nvSpPr>
          <p:cNvPr id="16" name="Text 13"/>
          <p:cNvSpPr txBox="1"/>
          <p:nvPr/>
        </p:nvSpPr>
        <p:spPr>
          <a:xfrm>
            <a:off x="1097280" y="4572000"/>
            <a:ext cx="356616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Press Activate with code</a:t>
            </a:r>
            <a:endParaRPr lang="en-US" sz="1500" dirty="0"/>
          </a:p>
          <a:p>
            <a:pPr indent="0" marL="0">
              <a:spcAft>
                <a:spcPts val="200"/>
              </a:spcAft>
              <a:buNone/>
            </a:pPr>
            <a:r>
              <a:rPr lang="en-US" sz="1500" dirty="0">
                <a:solidFill>
                  <a:schemeClr val="tx1"/>
                </a:solidFill>
              </a:rPr>
              <a:t>Your 30 days start now</a:t>
            </a:r>
            <a:endParaRPr lang="en-US" sz="15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Step 7: Check your license is active</a:t>
            </a:r>
            <a:endParaRPr lang="en-US" sz="3200" dirty="0"/>
          </a:p>
        </p:txBody>
      </p:sp>
      <p:sp>
        <p:nvSpPr>
          <p:cNvPr id="3" name="screenshot-frame"/>
          <p:cNvSpPr/>
          <p:nvPr/>
        </p:nvSpPr>
        <p:spPr>
          <a:xfrm>
            <a:off x="493776" y="1271016"/>
            <a:ext cx="7059168" cy="4016880"/>
          </a:xfrm>
          <a:prstGeom prst="roundRect">
            <a:avLst>
              <a:gd name="adj" fmla="val 1821"/>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license active">    </p:cNvPr>
          <p:cNvPicPr>
            <a:picLocks noChangeAspect="1"/>
          </p:cNvPicPr>
          <p:nvPr/>
        </p:nvPicPr>
        <p:blipFill>
          <a:blip r:embed="rId1"/>
          <a:stretch>
            <a:fillRect/>
          </a:stretch>
        </p:blipFill>
        <p:spPr>
          <a:xfrm>
            <a:off x="548640" y="1325880"/>
            <a:ext cx="6949440" cy="3907152"/>
          </a:xfrm>
          <a:prstGeom prst="rect">
            <a:avLst/>
          </a:prstGeom>
        </p:spPr>
      </p:pic>
      <p:sp>
        <p:nvSpPr>
          <p:cNvPr id="5" name="Text 2"/>
          <p:cNvSpPr txBox="1"/>
          <p:nvPr/>
        </p:nvSpPr>
        <p:spPr>
          <a:xfrm>
            <a:off x="7863840" y="1463040"/>
            <a:ext cx="3749040" cy="2011680"/>
          </a:xfrm>
          <a:prstGeom prst="rect">
            <a:avLst/>
          </a:prstGeom>
          <a:noFill/>
          <a:ln/>
        </p:spPr>
        <p:txBody>
          <a:bodyPr wrap="square" lIns="0" tIns="0" rIns="0" bIns="0" rtlCol="0" anchor="t"/>
          <a:lstStyle/>
          <a:p>
            <a:pPr indent="0" marL="0">
              <a:spcAft>
                <a:spcPts val="600"/>
              </a:spcAft>
              <a:buNone/>
            </a:pPr>
            <a:r>
              <a:rPr lang="en-US" sz="1600" b="1" dirty="0">
                <a:solidFill>
                  <a:schemeClr val="tx1"/>
                </a:solidFill>
              </a:rPr>
              <a:t>You should see</a:t>
            </a:r>
            <a:endParaRPr lang="en-US" sz="1600" dirty="0"/>
          </a:p>
          <a:p>
            <a:pPr marL="342900" indent="-342900">
              <a:spcAft>
                <a:spcPts val="600"/>
              </a:spcAft>
              <a:buSzPct val="100000"/>
              <a:buChar char="•"/>
            </a:pPr>
            <a:r>
              <a:rPr lang="en-US" sz="1600" dirty="0">
                <a:solidFill>
                  <a:schemeClr val="tx1"/>
                </a:solidFill>
              </a:rPr>
              <a:t>State: ACTIVE</a:t>
            </a:r>
            <a:endParaRPr lang="en-US" sz="1600" dirty="0"/>
          </a:p>
          <a:p>
            <a:pPr marL="342900" indent="-342900">
              <a:spcAft>
                <a:spcPts val="600"/>
              </a:spcAft>
              <a:buSzPct val="100000"/>
              <a:buChar char="•"/>
            </a:pPr>
            <a:r>
              <a:rPr lang="en-US" sz="1600" dirty="0">
                <a:solidFill>
                  <a:schemeClr val="tx1"/>
                </a:solidFill>
              </a:rPr>
              <a:t>Edition: Individual</a:t>
            </a:r>
            <a:endParaRPr lang="en-US" sz="1600" dirty="0"/>
          </a:p>
          <a:p>
            <a:pPr marL="342900" indent="-342900">
              <a:spcAft>
                <a:spcPts val="600"/>
              </a:spcAft>
              <a:buSzPct val="100000"/>
              <a:buChar char="•"/>
            </a:pPr>
            <a:r>
              <a:rPr lang="en-US" sz="1600" dirty="0">
                <a:solidFill>
                  <a:schemeClr val="tx1"/>
                </a:solidFill>
              </a:rPr>
              <a:t>Days remaining: 30</a:t>
            </a:r>
            <a:endParaRPr lang="en-US" sz="1600" dirty="0"/>
          </a:p>
        </p:txBody>
      </p:sp>
      <p:sp>
        <p:nvSpPr>
          <p:cNvPr id="6" name="callout"/>
          <p:cNvSpPr/>
          <p:nvPr/>
        </p:nvSpPr>
        <p:spPr>
          <a:xfrm>
            <a:off x="7863840" y="3840480"/>
            <a:ext cx="3749040" cy="1097280"/>
          </a:xfrm>
          <a:prstGeom prst="roundRect">
            <a:avLst>
              <a:gd name="adj" fmla="val 8333"/>
            </a:avLst>
          </a:prstGeom>
          <a:solidFill>
            <a:srgbClr val="E3F4F2"/>
          </a:solidFill>
          <a:ln w="12700">
            <a:solidFill>
              <a:srgbClr val="E3F4F2"/>
            </a:solidFill>
            <a:prstDash val="solid"/>
          </a:ln>
        </p:spPr>
      </p:sp>
      <p:sp>
        <p:nvSpPr>
          <p:cNvPr id="7" name="Text 4"/>
          <p:cNvSpPr txBox="1"/>
          <p:nvPr/>
        </p:nvSpPr>
        <p:spPr>
          <a:xfrm>
            <a:off x="8046720" y="3913632"/>
            <a:ext cx="3383280" cy="950976"/>
          </a:xfrm>
          <a:prstGeom prst="rect">
            <a:avLst/>
          </a:prstGeom>
          <a:noFill/>
          <a:ln/>
        </p:spPr>
        <p:txBody>
          <a:bodyPr wrap="square" lIns="0" tIns="0" rIns="0" bIns="0" rtlCol="0" anchor="ctr"/>
          <a:lstStyle/>
          <a:p>
            <a:pPr indent="0" marL="0">
              <a:buNone/>
            </a:pPr>
            <a:r>
              <a:rPr lang="en-US" sz="1400" dirty="0">
                <a:solidFill>
                  <a:schemeClr val="tx1"/>
                </a:solidFill>
              </a:rPr>
              <a:t>Platform &gt; License. The same page has the Target Setup Assistant download used in the training.</a:t>
            </a:r>
            <a:endParaRPr lang="en-US" sz="14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Forgot your username or password?</a:t>
            </a:r>
            <a:endParaRPr lang="en-US" sz="3200" dirty="0"/>
          </a:p>
        </p:txBody>
      </p:sp>
      <p:sp>
        <p:nvSpPr>
          <p:cNvPr id="3" name="screenshot-frame"/>
          <p:cNvSpPr/>
          <p:nvPr/>
        </p:nvSpPr>
        <p:spPr>
          <a:xfrm>
            <a:off x="5980176" y="1271016"/>
            <a:ext cx="5574459" cy="4956048"/>
          </a:xfrm>
          <a:prstGeom prst="roundRect">
            <a:avLst>
              <a:gd name="adj" fmla="val 1476"/>
            </a:avLst>
          </a:prstGeom>
          <a:solidFill>
            <a:srgbClr val="DDE5EE"/>
          </a:solidFill>
          <a:ln w="9525">
            <a:solidFill>
              <a:srgbClr val="C6D2DF"/>
            </a:solidFill>
            <a:prstDash val="solid"/>
          </a:ln>
          <a:effectLst>
            <a:outerShdw sx="100000" sy="100000" kx="0" ky="0" algn="bl" rotWithShape="0" blurRad="101600" dist="25400" dir="5400000">
              <a:srgbClr val="000000">
                <a:alpha val="18000"/>
              </a:srgbClr>
            </a:outerShdw>
          </a:effectLst>
        </p:spPr>
      </p:sp>
      <p:pic>
        <p:nvPicPr>
          <p:cNvPr id="4" name="Image 0" descr="Screenshot: forgot code">    </p:cNvPr>
          <p:cNvPicPr>
            <a:picLocks noChangeAspect="1"/>
          </p:cNvPicPr>
          <p:nvPr/>
        </p:nvPicPr>
        <p:blipFill>
          <a:blip r:embed="rId1"/>
          <a:stretch>
            <a:fillRect/>
          </a:stretch>
        </p:blipFill>
        <p:spPr>
          <a:xfrm>
            <a:off x="6035040" y="1325880"/>
            <a:ext cx="5464731" cy="4846320"/>
          </a:xfrm>
          <a:prstGeom prst="rect">
            <a:avLst/>
          </a:prstGeom>
        </p:spPr>
      </p:pic>
      <p:sp>
        <p:nvSpPr>
          <p:cNvPr id="5" name="step-badge-26"/>
          <p:cNvSpPr/>
          <p:nvPr/>
        </p:nvSpPr>
        <p:spPr>
          <a:xfrm>
            <a:off x="548640" y="1463040"/>
            <a:ext cx="384048" cy="384048"/>
          </a:xfrm>
          <a:prstGeom prst="ellipse">
            <a:avLst/>
          </a:prstGeom>
          <a:solidFill>
            <a:schemeClr val="accent1"/>
          </a:solidFill>
          <a:ln w="12700">
            <a:solidFill>
              <a:schemeClr val="accent1"/>
            </a:solidFill>
            <a:prstDash val="solid"/>
          </a:ln>
        </p:spPr>
      </p:sp>
      <p:sp>
        <p:nvSpPr>
          <p:cNvPr id="6" name="Text 3"/>
          <p:cNvSpPr txBox="1"/>
          <p:nvPr/>
        </p:nvSpPr>
        <p:spPr>
          <a:xfrm>
            <a:off x="548640" y="146304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1</a:t>
            </a:r>
            <a:endParaRPr lang="en-US" sz="1400" dirty="0"/>
          </a:p>
        </p:txBody>
      </p:sp>
      <p:sp>
        <p:nvSpPr>
          <p:cNvPr id="7" name="Text 4"/>
          <p:cNvSpPr txBox="1"/>
          <p:nvPr/>
        </p:nvSpPr>
        <p:spPr>
          <a:xfrm>
            <a:off x="1097280" y="1417320"/>
            <a:ext cx="466344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On the sign-in page</a:t>
            </a:r>
            <a:endParaRPr lang="en-US" sz="1500" dirty="0"/>
          </a:p>
          <a:p>
            <a:pPr indent="0" marL="0">
              <a:spcAft>
                <a:spcPts val="200"/>
              </a:spcAft>
              <a:buNone/>
            </a:pPr>
            <a:r>
              <a:rPr lang="en-US" sz="1500" dirty="0">
                <a:solidFill>
                  <a:schemeClr val="tx1"/>
                </a:solidFill>
              </a:rPr>
              <a:t>Click "Forgot username or password?"</a:t>
            </a:r>
            <a:endParaRPr lang="en-US" sz="1500" dirty="0"/>
          </a:p>
        </p:txBody>
      </p:sp>
      <p:sp>
        <p:nvSpPr>
          <p:cNvPr id="8" name="step-badge-27"/>
          <p:cNvSpPr/>
          <p:nvPr/>
        </p:nvSpPr>
        <p:spPr>
          <a:xfrm>
            <a:off x="548640" y="2514600"/>
            <a:ext cx="384048" cy="384048"/>
          </a:xfrm>
          <a:prstGeom prst="ellipse">
            <a:avLst/>
          </a:prstGeom>
          <a:solidFill>
            <a:schemeClr val="accent1"/>
          </a:solidFill>
          <a:ln w="12700">
            <a:solidFill>
              <a:schemeClr val="accent1"/>
            </a:solidFill>
            <a:prstDash val="solid"/>
          </a:ln>
        </p:spPr>
      </p:sp>
      <p:sp>
        <p:nvSpPr>
          <p:cNvPr id="9" name="Text 6"/>
          <p:cNvSpPr txBox="1"/>
          <p:nvPr/>
        </p:nvSpPr>
        <p:spPr>
          <a:xfrm>
            <a:off x="548640" y="251460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2</a:t>
            </a:r>
            <a:endParaRPr lang="en-US" sz="1400" dirty="0"/>
          </a:p>
        </p:txBody>
      </p:sp>
      <p:sp>
        <p:nvSpPr>
          <p:cNvPr id="10" name="Text 7"/>
          <p:cNvSpPr txBox="1"/>
          <p:nvPr/>
        </p:nvSpPr>
        <p:spPr>
          <a:xfrm>
            <a:off x="1097280" y="2468880"/>
            <a:ext cx="466344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Create a reset code</a:t>
            </a:r>
            <a:endParaRPr lang="en-US" sz="1500" dirty="0"/>
          </a:p>
          <a:p>
            <a:pPr indent="0" marL="0">
              <a:spcAft>
                <a:spcPts val="200"/>
              </a:spcAft>
              <a:buNone/>
            </a:pPr>
            <a:r>
              <a:rPr lang="en-US" sz="1500" dirty="0">
                <a:solidFill>
                  <a:schemeClr val="tx1"/>
                </a:solidFill>
              </a:rPr>
              <a:t>VunFisher saves it in a file on your computer</a:t>
            </a:r>
            <a:endParaRPr lang="en-US" sz="1500" dirty="0"/>
          </a:p>
        </p:txBody>
      </p:sp>
      <p:sp>
        <p:nvSpPr>
          <p:cNvPr id="11" name="step-badge-28"/>
          <p:cNvSpPr/>
          <p:nvPr/>
        </p:nvSpPr>
        <p:spPr>
          <a:xfrm>
            <a:off x="548640" y="3566160"/>
            <a:ext cx="384048" cy="384048"/>
          </a:xfrm>
          <a:prstGeom prst="ellipse">
            <a:avLst/>
          </a:prstGeom>
          <a:solidFill>
            <a:schemeClr val="accent1"/>
          </a:solidFill>
          <a:ln w="12700">
            <a:solidFill>
              <a:schemeClr val="accent1"/>
            </a:solidFill>
            <a:prstDash val="solid"/>
          </a:ln>
        </p:spPr>
      </p:sp>
      <p:sp>
        <p:nvSpPr>
          <p:cNvPr id="12" name="Text 9"/>
          <p:cNvSpPr txBox="1"/>
          <p:nvPr/>
        </p:nvSpPr>
        <p:spPr>
          <a:xfrm>
            <a:off x="548640" y="356616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3</a:t>
            </a:r>
            <a:endParaRPr lang="en-US" sz="1400" dirty="0"/>
          </a:p>
        </p:txBody>
      </p:sp>
      <p:sp>
        <p:nvSpPr>
          <p:cNvPr id="13" name="Text 10"/>
          <p:cNvSpPr txBox="1"/>
          <p:nvPr/>
        </p:nvSpPr>
        <p:spPr>
          <a:xfrm>
            <a:off x="1097280" y="3520440"/>
            <a:ext cx="466344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Open the file</a:t>
            </a:r>
            <a:endParaRPr lang="en-US" sz="1500" dirty="0"/>
          </a:p>
          <a:p>
            <a:pPr indent="0" marL="0">
              <a:spcAft>
                <a:spcPts val="200"/>
              </a:spcAft>
              <a:buNone/>
            </a:pPr>
            <a:r>
              <a:rPr lang="en-US" sz="1500" dirty="0">
                <a:solidFill>
                  <a:schemeClr val="tx1"/>
                </a:solidFill>
              </a:rPr>
              <a:t>%LOCALAPPDATA%\TXCyber\VunFisher\SIGN-IN-RESET-CODE.txt</a:t>
            </a:r>
            <a:endParaRPr lang="en-US" sz="1500" dirty="0"/>
          </a:p>
        </p:txBody>
      </p:sp>
      <p:sp>
        <p:nvSpPr>
          <p:cNvPr id="14" name="step-badge-29"/>
          <p:cNvSpPr/>
          <p:nvPr/>
        </p:nvSpPr>
        <p:spPr>
          <a:xfrm>
            <a:off x="548640" y="4617720"/>
            <a:ext cx="384048" cy="384048"/>
          </a:xfrm>
          <a:prstGeom prst="ellipse">
            <a:avLst/>
          </a:prstGeom>
          <a:solidFill>
            <a:schemeClr val="accent1"/>
          </a:solidFill>
          <a:ln w="12700">
            <a:solidFill>
              <a:schemeClr val="accent1"/>
            </a:solidFill>
            <a:prstDash val="solid"/>
          </a:ln>
        </p:spPr>
      </p:sp>
      <p:sp>
        <p:nvSpPr>
          <p:cNvPr id="15" name="Text 12"/>
          <p:cNvSpPr txBox="1"/>
          <p:nvPr/>
        </p:nvSpPr>
        <p:spPr>
          <a:xfrm>
            <a:off x="548640" y="4617720"/>
            <a:ext cx="384048" cy="384048"/>
          </a:xfrm>
          <a:prstGeom prst="rect">
            <a:avLst/>
          </a:prstGeom>
          <a:noFill/>
          <a:ln/>
        </p:spPr>
        <p:txBody>
          <a:bodyPr wrap="square" lIns="0" tIns="0" rIns="0" bIns="0" rtlCol="0" anchor="ctr"/>
          <a:lstStyle/>
          <a:p>
            <a:pPr algn="ctr" indent="0" marL="0">
              <a:buNone/>
            </a:pPr>
            <a:r>
              <a:rPr lang="en-US" sz="1400" b="1" dirty="0">
                <a:solidFill>
                  <a:schemeClr val="tx2"/>
                </a:solidFill>
              </a:rPr>
              <a:t>4</a:t>
            </a:r>
            <a:endParaRPr lang="en-US" sz="1400" dirty="0"/>
          </a:p>
        </p:txBody>
      </p:sp>
      <p:sp>
        <p:nvSpPr>
          <p:cNvPr id="16" name="Text 13"/>
          <p:cNvSpPr txBox="1"/>
          <p:nvPr/>
        </p:nvSpPr>
        <p:spPr>
          <a:xfrm>
            <a:off x="1097280" y="4572000"/>
            <a:ext cx="4663440" cy="1005840"/>
          </a:xfrm>
          <a:prstGeom prst="rect">
            <a:avLst/>
          </a:prstGeom>
          <a:noFill/>
          <a:ln/>
        </p:spPr>
        <p:txBody>
          <a:bodyPr wrap="square" lIns="0" tIns="0" rIns="0" bIns="0" rtlCol="0" anchor="t"/>
          <a:lstStyle/>
          <a:p>
            <a:pPr indent="0" marL="0">
              <a:spcAft>
                <a:spcPts val="200"/>
              </a:spcAft>
              <a:buNone/>
            </a:pPr>
            <a:r>
              <a:rPr lang="en-US" sz="1500" b="1" dirty="0">
                <a:solidFill>
                  <a:schemeClr val="tx1"/>
                </a:solidFill>
              </a:rPr>
              <a:t>Type the code</a:t>
            </a:r>
            <a:endParaRPr lang="en-US" sz="1500" dirty="0"/>
          </a:p>
          <a:p>
            <a:pPr indent="0" marL="0">
              <a:spcAft>
                <a:spcPts val="200"/>
              </a:spcAft>
              <a:buNone/>
            </a:pPr>
            <a:r>
              <a:rPr lang="en-US" sz="1500" dirty="0">
                <a:solidFill>
                  <a:schemeClr val="tx1"/>
                </a:solidFill>
              </a:rPr>
              <a:t>You see your username; set a new password (6+ characters)</a:t>
            </a:r>
            <a:endParaRPr lang="en-US" sz="15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Quick fixes</a:t>
            </a:r>
            <a:endParaRPr lang="en-US" sz="3200" dirty="0"/>
          </a:p>
        </p:txBody>
      </p:sp>
      <p:sp>
        <p:nvSpPr>
          <p:cNvPr id="3" name="fix-card-0"/>
          <p:cNvSpPr/>
          <p:nvPr/>
        </p:nvSpPr>
        <p:spPr>
          <a:xfrm>
            <a:off x="548640" y="1371600"/>
            <a:ext cx="5440680" cy="1280160"/>
          </a:xfrm>
          <a:prstGeom prst="roundRect">
            <a:avLst>
              <a:gd name="adj" fmla="val 7143"/>
            </a:avLst>
          </a:prstGeom>
          <a:solidFill>
            <a:srgbClr val="EEF3F8"/>
          </a:solidFill>
          <a:ln w="9525">
            <a:solidFill>
              <a:srgbClr val="D6DDE0"/>
            </a:solidFill>
            <a:prstDash val="solid"/>
          </a:ln>
        </p:spPr>
      </p:sp>
      <p:sp>
        <p:nvSpPr>
          <p:cNvPr id="4" name="Text 2"/>
          <p:cNvSpPr txBox="1"/>
          <p:nvPr/>
        </p:nvSpPr>
        <p:spPr>
          <a:xfrm>
            <a:off x="777240" y="1508760"/>
            <a:ext cx="4983480" cy="1005840"/>
          </a:xfrm>
          <a:prstGeom prst="rect">
            <a:avLst/>
          </a:prstGeom>
          <a:noFill/>
          <a:ln/>
        </p:spPr>
        <p:txBody>
          <a:bodyPr wrap="square" lIns="0" tIns="0" rIns="0" bIns="0" rtlCol="0" anchor="t"/>
          <a:lstStyle/>
          <a:p>
            <a:pPr indent="0" marL="0">
              <a:spcAft>
                <a:spcPts val="400"/>
              </a:spcAft>
              <a:buNone/>
            </a:pPr>
            <a:r>
              <a:rPr lang="en-US" sz="1500" b="1" dirty="0">
                <a:solidFill>
                  <a:schemeClr val="tx1"/>
                </a:solidFill>
              </a:rPr>
              <a:t>No email arrived</a:t>
            </a:r>
            <a:endParaRPr lang="en-US" sz="1500" dirty="0"/>
          </a:p>
          <a:p>
            <a:pPr indent="0" marL="0">
              <a:spcAft>
                <a:spcPts val="400"/>
              </a:spcAft>
              <a:buNone/>
            </a:pPr>
            <a:r>
              <a:rPr lang="en-US" sz="1500" dirty="0">
                <a:solidFill>
                  <a:schemeClr val="tx1"/>
                </a:solidFill>
              </a:rPr>
              <a:t>Check Spam. Wait 5 minutes. Send the form again with the correct address.</a:t>
            </a:r>
            <a:endParaRPr lang="en-US" sz="1500" dirty="0"/>
          </a:p>
        </p:txBody>
      </p:sp>
      <p:sp>
        <p:nvSpPr>
          <p:cNvPr id="5" name="fix-card-1"/>
          <p:cNvSpPr/>
          <p:nvPr/>
        </p:nvSpPr>
        <p:spPr>
          <a:xfrm>
            <a:off x="6172200" y="1371600"/>
            <a:ext cx="5440680" cy="1280160"/>
          </a:xfrm>
          <a:prstGeom prst="roundRect">
            <a:avLst>
              <a:gd name="adj" fmla="val 7143"/>
            </a:avLst>
          </a:prstGeom>
          <a:solidFill>
            <a:srgbClr val="EEF3F8"/>
          </a:solidFill>
          <a:ln w="9525">
            <a:solidFill>
              <a:srgbClr val="D6DDE0"/>
            </a:solidFill>
            <a:prstDash val="solid"/>
          </a:ln>
        </p:spPr>
      </p:sp>
      <p:sp>
        <p:nvSpPr>
          <p:cNvPr id="6" name="Text 4"/>
          <p:cNvSpPr txBox="1"/>
          <p:nvPr/>
        </p:nvSpPr>
        <p:spPr>
          <a:xfrm>
            <a:off x="6400800" y="1508760"/>
            <a:ext cx="4983480" cy="1005840"/>
          </a:xfrm>
          <a:prstGeom prst="rect">
            <a:avLst/>
          </a:prstGeom>
          <a:noFill/>
          <a:ln/>
        </p:spPr>
        <p:txBody>
          <a:bodyPr wrap="square" lIns="0" tIns="0" rIns="0" bIns="0" rtlCol="0" anchor="t"/>
          <a:lstStyle/>
          <a:p>
            <a:pPr indent="0" marL="0">
              <a:spcAft>
                <a:spcPts val="400"/>
              </a:spcAft>
              <a:buNone/>
            </a:pPr>
            <a:r>
              <a:rPr lang="en-US" sz="1500" b="1" dirty="0">
                <a:solidFill>
                  <a:schemeClr val="tx1"/>
                </a:solidFill>
              </a:rPr>
              <a:t>"Role is required"</a:t>
            </a:r>
            <a:endParaRPr lang="en-US" sz="1500" dirty="0"/>
          </a:p>
          <a:p>
            <a:pPr indent="0" marL="0">
              <a:spcAft>
                <a:spcPts val="400"/>
              </a:spcAft>
              <a:buNone/>
            </a:pPr>
            <a:r>
              <a:rPr lang="en-US" sz="1500" dirty="0">
                <a:solidFill>
                  <a:schemeClr val="tx1"/>
                </a:solidFill>
              </a:rPr>
              <a:t>Choose Student under I am a...</a:t>
            </a:r>
            <a:endParaRPr lang="en-US" sz="1500" dirty="0"/>
          </a:p>
        </p:txBody>
      </p:sp>
      <p:sp>
        <p:nvSpPr>
          <p:cNvPr id="7" name="fix-card-2"/>
          <p:cNvSpPr/>
          <p:nvPr/>
        </p:nvSpPr>
        <p:spPr>
          <a:xfrm>
            <a:off x="548640" y="2834640"/>
            <a:ext cx="5440680" cy="1280160"/>
          </a:xfrm>
          <a:prstGeom prst="roundRect">
            <a:avLst>
              <a:gd name="adj" fmla="val 7143"/>
            </a:avLst>
          </a:prstGeom>
          <a:solidFill>
            <a:srgbClr val="EEF3F8"/>
          </a:solidFill>
          <a:ln w="9525">
            <a:solidFill>
              <a:srgbClr val="D6DDE0"/>
            </a:solidFill>
            <a:prstDash val="solid"/>
          </a:ln>
        </p:spPr>
      </p:sp>
      <p:sp>
        <p:nvSpPr>
          <p:cNvPr id="8" name="Text 6"/>
          <p:cNvSpPr txBox="1"/>
          <p:nvPr/>
        </p:nvSpPr>
        <p:spPr>
          <a:xfrm>
            <a:off x="777240" y="2971800"/>
            <a:ext cx="4983480" cy="1005840"/>
          </a:xfrm>
          <a:prstGeom prst="rect">
            <a:avLst/>
          </a:prstGeom>
          <a:noFill/>
          <a:ln/>
        </p:spPr>
        <p:txBody>
          <a:bodyPr wrap="square" lIns="0" tIns="0" rIns="0" bIns="0" rtlCol="0" anchor="t"/>
          <a:lstStyle/>
          <a:p>
            <a:pPr indent="0" marL="0">
              <a:spcAft>
                <a:spcPts val="400"/>
              </a:spcAft>
              <a:buNone/>
            </a:pPr>
            <a:r>
              <a:rPr lang="en-US" sz="1500" b="1" dirty="0">
                <a:solidFill>
                  <a:schemeClr val="tx1"/>
                </a:solidFill>
              </a:rPr>
              <a:t>Browser did not open after install</a:t>
            </a:r>
            <a:endParaRPr lang="en-US" sz="1500" dirty="0"/>
          </a:p>
          <a:p>
            <a:pPr indent="0" marL="0">
              <a:spcAft>
                <a:spcPts val="400"/>
              </a:spcAft>
              <a:buNone/>
            </a:pPr>
            <a:r>
              <a:rPr lang="en-US" sz="1500" dirty="0">
                <a:solidFill>
                  <a:schemeClr val="tx1"/>
                </a:solidFill>
              </a:rPr>
              <a:t>Open the TX VunFisher shortcut, or go to http://127.0.0.1:8787</a:t>
            </a:r>
            <a:endParaRPr lang="en-US" sz="1500" dirty="0"/>
          </a:p>
        </p:txBody>
      </p:sp>
      <p:sp>
        <p:nvSpPr>
          <p:cNvPr id="9" name="fix-card-3"/>
          <p:cNvSpPr/>
          <p:nvPr/>
        </p:nvSpPr>
        <p:spPr>
          <a:xfrm>
            <a:off x="6172200" y="2834640"/>
            <a:ext cx="5440680" cy="1280160"/>
          </a:xfrm>
          <a:prstGeom prst="roundRect">
            <a:avLst>
              <a:gd name="adj" fmla="val 7143"/>
            </a:avLst>
          </a:prstGeom>
          <a:solidFill>
            <a:srgbClr val="EEF3F8"/>
          </a:solidFill>
          <a:ln w="9525">
            <a:solidFill>
              <a:srgbClr val="D6DDE0"/>
            </a:solidFill>
            <a:prstDash val="solid"/>
          </a:ln>
        </p:spPr>
      </p:sp>
      <p:sp>
        <p:nvSpPr>
          <p:cNvPr id="10" name="Text 8"/>
          <p:cNvSpPr txBox="1"/>
          <p:nvPr/>
        </p:nvSpPr>
        <p:spPr>
          <a:xfrm>
            <a:off x="6400800" y="2971800"/>
            <a:ext cx="4983480" cy="1005840"/>
          </a:xfrm>
          <a:prstGeom prst="rect">
            <a:avLst/>
          </a:prstGeom>
          <a:noFill/>
          <a:ln/>
        </p:spPr>
        <p:txBody>
          <a:bodyPr wrap="square" lIns="0" tIns="0" rIns="0" bIns="0" rtlCol="0" anchor="t"/>
          <a:lstStyle/>
          <a:p>
            <a:pPr indent="0" marL="0">
              <a:spcAft>
                <a:spcPts val="400"/>
              </a:spcAft>
              <a:buNone/>
            </a:pPr>
            <a:r>
              <a:rPr lang="en-US" sz="1500" b="1" dirty="0">
                <a:solidFill>
                  <a:schemeClr val="tx1"/>
                </a:solidFill>
              </a:rPr>
              <a:t>Code says it is used</a:t>
            </a:r>
            <a:endParaRPr lang="en-US" sz="1500" dirty="0"/>
          </a:p>
          <a:p>
            <a:pPr indent="0" marL="0">
              <a:spcAft>
                <a:spcPts val="400"/>
              </a:spcAft>
              <a:buNone/>
            </a:pPr>
            <a:r>
              <a:rPr lang="en-US" sz="1500" dirty="0">
                <a:solidFill>
                  <a:schemeClr val="tx1"/>
                </a:solidFill>
              </a:rPr>
              <a:t>One code, one installation. Request a new code for a second computer.</a:t>
            </a:r>
            <a:endParaRPr lang="en-US" sz="1500" dirty="0"/>
          </a:p>
        </p:txBody>
      </p:sp>
      <p:sp>
        <p:nvSpPr>
          <p:cNvPr id="11" name="fix-card-4"/>
          <p:cNvSpPr/>
          <p:nvPr/>
        </p:nvSpPr>
        <p:spPr>
          <a:xfrm>
            <a:off x="548640" y="4297680"/>
            <a:ext cx="5440680" cy="1280160"/>
          </a:xfrm>
          <a:prstGeom prst="roundRect">
            <a:avLst>
              <a:gd name="adj" fmla="val 7143"/>
            </a:avLst>
          </a:prstGeom>
          <a:solidFill>
            <a:srgbClr val="EEF3F8"/>
          </a:solidFill>
          <a:ln w="9525">
            <a:solidFill>
              <a:srgbClr val="D6DDE0"/>
            </a:solidFill>
            <a:prstDash val="solid"/>
          </a:ln>
        </p:spPr>
      </p:sp>
      <p:sp>
        <p:nvSpPr>
          <p:cNvPr id="12" name="Text 10"/>
          <p:cNvSpPr txBox="1"/>
          <p:nvPr/>
        </p:nvSpPr>
        <p:spPr>
          <a:xfrm>
            <a:off x="777240" y="4434840"/>
            <a:ext cx="4983480" cy="1005840"/>
          </a:xfrm>
          <a:prstGeom prst="rect">
            <a:avLst/>
          </a:prstGeom>
          <a:noFill/>
          <a:ln/>
        </p:spPr>
        <p:txBody>
          <a:bodyPr wrap="square" lIns="0" tIns="0" rIns="0" bIns="0" rtlCol="0" anchor="t"/>
          <a:lstStyle/>
          <a:p>
            <a:pPr indent="0" marL="0">
              <a:spcAft>
                <a:spcPts val="400"/>
              </a:spcAft>
              <a:buNone/>
            </a:pPr>
            <a:r>
              <a:rPr lang="en-US" sz="1500" b="1" dirty="0">
                <a:solidFill>
                  <a:schemeClr val="tx1"/>
                </a:solidFill>
              </a:rPr>
              <a:t>Forgot password</a:t>
            </a:r>
            <a:endParaRPr lang="en-US" sz="1500" dirty="0"/>
          </a:p>
          <a:p>
            <a:pPr indent="0" marL="0">
              <a:spcAft>
                <a:spcPts val="400"/>
              </a:spcAft>
              <a:buNone/>
            </a:pPr>
            <a:r>
              <a:rPr lang="en-US" sz="1500" dirty="0">
                <a:solidFill>
                  <a:schemeClr val="tx1"/>
                </a:solidFill>
              </a:rPr>
              <a:t>Sign-in page &gt; Forgot username or password</a:t>
            </a:r>
            <a:endParaRPr lang="en-US" sz="1500" dirty="0"/>
          </a:p>
        </p:txBody>
      </p:sp>
      <p:sp>
        <p:nvSpPr>
          <p:cNvPr id="13" name="fix-card-5"/>
          <p:cNvSpPr/>
          <p:nvPr/>
        </p:nvSpPr>
        <p:spPr>
          <a:xfrm>
            <a:off x="6172200" y="4297680"/>
            <a:ext cx="5440680" cy="1280160"/>
          </a:xfrm>
          <a:prstGeom prst="roundRect">
            <a:avLst>
              <a:gd name="adj" fmla="val 7143"/>
            </a:avLst>
          </a:prstGeom>
          <a:solidFill>
            <a:srgbClr val="EEF3F8"/>
          </a:solidFill>
          <a:ln w="9525">
            <a:solidFill>
              <a:srgbClr val="D6DDE0"/>
            </a:solidFill>
            <a:prstDash val="solid"/>
          </a:ln>
        </p:spPr>
      </p:sp>
      <p:sp>
        <p:nvSpPr>
          <p:cNvPr id="14" name="Text 12"/>
          <p:cNvSpPr txBox="1"/>
          <p:nvPr/>
        </p:nvSpPr>
        <p:spPr>
          <a:xfrm>
            <a:off x="6400800" y="4434840"/>
            <a:ext cx="4983480" cy="1005840"/>
          </a:xfrm>
          <a:prstGeom prst="rect">
            <a:avLst/>
          </a:prstGeom>
          <a:noFill/>
          <a:ln/>
        </p:spPr>
        <p:txBody>
          <a:bodyPr wrap="square" lIns="0" tIns="0" rIns="0" bIns="0" rtlCol="0" anchor="t"/>
          <a:lstStyle/>
          <a:p>
            <a:pPr indent="0" marL="0">
              <a:spcAft>
                <a:spcPts val="400"/>
              </a:spcAft>
              <a:buNone/>
            </a:pPr>
            <a:r>
              <a:rPr lang="en-US" sz="1500" b="1" dirty="0">
                <a:solidFill>
                  <a:schemeClr val="tx1"/>
                </a:solidFill>
              </a:rPr>
              <a:t>SmartScreen warning</a:t>
            </a:r>
            <a:endParaRPr lang="en-US" sz="1500" dirty="0"/>
          </a:p>
          <a:p>
            <a:pPr indent="0" marL="0">
              <a:spcAft>
                <a:spcPts val="400"/>
              </a:spcAft>
              <a:buNone/>
            </a:pPr>
            <a:r>
              <a:rPr lang="en-US" sz="1500" dirty="0">
                <a:solidFill>
                  <a:schemeClr val="tx1"/>
                </a:solidFill>
              </a:rPr>
              <a:t>More info &gt; Run anyway, only for the ZIP downloaded from txvf.tinkextra.com</a:t>
            </a:r>
            <a:endParaRPr lang="en-US" sz="15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title" hasCustomPrompt="1"/>
          </p:nvPr>
        </p:nvSpPr>
        <p:spPr>
          <a:xfrm>
            <a:off x="548640" y="320040"/>
            <a:ext cx="11064240" cy="777240"/>
          </a:xfrm>
          <a:prstGeom prst="rect">
            <a:avLst/>
          </a:prstGeom>
          <a:noFill/>
          <a:ln/>
        </p:spPr>
        <p:txBody>
          <a:bodyPr wrap="square" lIns="0" tIns="0" rIns="0" bIns="0" rtlCol="0" anchor="ctr"/>
          <a:lstStyle/>
          <a:p>
            <a:pPr algn="l" indent="0" marL="0">
              <a:buNone/>
            </a:pPr>
            <a:r>
              <a:rPr lang="en-US" sz="3200" b="1" dirty="0">
                <a:solidFill>
                  <a:schemeClr val="tx1"/>
                </a:solidFill>
              </a:rPr>
              <a:t>Links</a:t>
            </a:r>
            <a:endParaRPr lang="en-US" sz="3200" dirty="0"/>
          </a:p>
        </p:txBody>
      </p:sp>
      <p:sp>
        <p:nvSpPr>
          <p:cNvPr id="3" name="Text 1"/>
          <p:cNvSpPr txBox="1"/>
          <p:nvPr/>
        </p:nvSpPr>
        <p:spPr>
          <a:xfrm>
            <a:off x="731520" y="1463040"/>
            <a:ext cx="10881360" cy="411480"/>
          </a:xfrm>
          <a:prstGeom prst="rect">
            <a:avLst/>
          </a:prstGeom>
          <a:noFill/>
          <a:ln/>
        </p:spPr>
        <p:txBody>
          <a:bodyPr wrap="square" lIns="0" tIns="0" rIns="0" bIns="0" rtlCol="0" anchor="ctr"/>
          <a:lstStyle/>
          <a:p>
            <a:pPr indent="0" marL="0">
              <a:buNone/>
            </a:pPr>
            <a:r>
              <a:rPr lang="en-US" sz="1800" b="1" dirty="0">
                <a:solidFill>
                  <a:schemeClr val="tx1"/>
                </a:solidFill>
              </a:rPr>
              <a:t>VunFisher website:  </a:t>
            </a:r>
            <a:pPr indent="0" marL="0">
              <a:buNone/>
            </a:pPr>
            <a:r>
              <a:rPr lang="en-US" sz="1800" u="sng" dirty="0">
                <a:solidFill>
                  <a:srgbClr val="0A6F75"/>
                </a:solidFill>
                <a:hlinkClick r:id="rId1" invalidUrl="" action="" tgtFrame="" tooltip="" history="1" highlightClick="0" endSnd="0">
                  <a:extLst>
                    <a:ext uri="{A12FA001-AC4F-418D-AE19-62706E023703}">
                      <ahyp:hlinkClr xmlns:ahyp="http://schemas.microsoft.com/office/drawing/2018/hyperlinkcolor" val="tx"/>
                    </a:ext>
                  </a:extLst>
                </a:hlinkClick>
              </a:rPr>
              <a:t>https://txvf.tinkextra.com/overview/</a:t>
            </a:r>
            <a:endParaRPr lang="en-US" sz="1800" dirty="0"/>
          </a:p>
        </p:txBody>
      </p:sp>
      <p:sp>
        <p:nvSpPr>
          <p:cNvPr id="4" name="Text 2"/>
          <p:cNvSpPr txBox="1"/>
          <p:nvPr/>
        </p:nvSpPr>
        <p:spPr>
          <a:xfrm>
            <a:off x="731520" y="2011680"/>
            <a:ext cx="10881360" cy="411480"/>
          </a:xfrm>
          <a:prstGeom prst="rect">
            <a:avLst/>
          </a:prstGeom>
          <a:noFill/>
          <a:ln/>
        </p:spPr>
        <p:txBody>
          <a:bodyPr wrap="square" lIns="0" tIns="0" rIns="0" bIns="0" rtlCol="0" anchor="ctr"/>
          <a:lstStyle/>
          <a:p>
            <a:pPr indent="0" marL="0">
              <a:buNone/>
            </a:pPr>
            <a:r>
              <a:rPr lang="en-US" sz="1800" b="1" dirty="0">
                <a:solidFill>
                  <a:schemeClr val="tx1"/>
                </a:solidFill>
              </a:rPr>
              <a:t>Downloads (app, SHA-256, SBOM):  </a:t>
            </a:r>
            <a:pPr indent="0" marL="0">
              <a:buNone/>
            </a:pPr>
            <a:r>
              <a:rPr lang="en-US" sz="1800" u="sng" dirty="0">
                <a:solidFill>
                  <a:srgbClr val="0A6F75"/>
                </a:solidFill>
                <a:hlinkClick r:id="rId2" invalidUrl="" action="" tgtFrame="" tooltip="" history="1" highlightClick="0" endSnd="0">
                  <a:extLst>
                    <a:ext uri="{A12FA001-AC4F-418D-AE19-62706E023703}">
                      <ahyp:hlinkClr xmlns:ahyp="http://schemas.microsoft.com/office/drawing/2018/hyperlinkcolor" val="tx"/>
                    </a:ext>
                  </a:extLst>
                </a:hlinkClick>
              </a:rPr>
              <a:t>https://txvf.tinkextra.com/overview/downloads.html</a:t>
            </a:r>
            <a:endParaRPr lang="en-US" sz="1800" dirty="0"/>
          </a:p>
        </p:txBody>
      </p:sp>
      <p:sp>
        <p:nvSpPr>
          <p:cNvPr id="5" name="Text 3"/>
          <p:cNvSpPr txBox="1"/>
          <p:nvPr/>
        </p:nvSpPr>
        <p:spPr>
          <a:xfrm>
            <a:off x="731520" y="2560320"/>
            <a:ext cx="10881360" cy="411480"/>
          </a:xfrm>
          <a:prstGeom prst="rect">
            <a:avLst/>
          </a:prstGeom>
          <a:noFill/>
          <a:ln/>
        </p:spPr>
        <p:txBody>
          <a:bodyPr wrap="square" lIns="0" tIns="0" rIns="0" bIns="0" rtlCol="0" anchor="ctr"/>
          <a:lstStyle/>
          <a:p>
            <a:pPr indent="0" marL="0">
              <a:buNone/>
            </a:pPr>
            <a:r>
              <a:rPr lang="en-US" sz="1800" b="1" dirty="0">
                <a:solidFill>
                  <a:schemeClr val="tx1"/>
                </a:solidFill>
              </a:rPr>
              <a:t>Student license request:  </a:t>
            </a:r>
            <a:pPr indent="0" marL="0">
              <a:buNone/>
            </a:pPr>
            <a:r>
              <a:rPr lang="en-US" sz="1800" u="sng" dirty="0">
                <a:solidFill>
                  <a:srgbClr val="0A6F75"/>
                </a:solidFill>
                <a:hlinkClick r:id="rId3" invalidUrl="" action="" tgtFrame="" tooltip="" history="1" highlightClick="0" endSnd="0">
                  <a:extLst>
                    <a:ext uri="{A12FA001-AC4F-418D-AE19-62706E023703}">
                      <ahyp:hlinkClr xmlns:ahyp="http://schemas.microsoft.com/office/drawing/2018/hyperlinkcolor" val="tx"/>
                    </a:ext>
                  </a:extLst>
                </a:hlinkClick>
              </a:rPr>
              <a:t>https://txvf.tinkextra.com/quote?for=student</a:t>
            </a:r>
            <a:endParaRPr lang="en-US" sz="1800" dirty="0"/>
          </a:p>
        </p:txBody>
      </p:sp>
      <p:sp>
        <p:nvSpPr>
          <p:cNvPr id="6" name="Text 4"/>
          <p:cNvSpPr txBox="1"/>
          <p:nvPr/>
        </p:nvSpPr>
        <p:spPr>
          <a:xfrm>
            <a:off x="731520" y="3108960"/>
            <a:ext cx="10881360" cy="411480"/>
          </a:xfrm>
          <a:prstGeom prst="rect">
            <a:avLst/>
          </a:prstGeom>
          <a:noFill/>
          <a:ln/>
        </p:spPr>
        <p:txBody>
          <a:bodyPr wrap="square" lIns="0" tIns="0" rIns="0" bIns="0" rtlCol="0" anchor="ctr"/>
          <a:lstStyle/>
          <a:p>
            <a:pPr indent="0" marL="0">
              <a:buNone/>
            </a:pPr>
            <a:r>
              <a:rPr lang="en-US" sz="1800" b="1" dirty="0">
                <a:solidFill>
                  <a:schemeClr val="tx1"/>
                </a:solidFill>
              </a:rPr>
              <a:t>Every published build:  </a:t>
            </a:r>
            <a:pPr indent="0" marL="0">
              <a:buNone/>
            </a:pPr>
            <a:r>
              <a:rPr lang="en-US" sz="1800" u="sng" dirty="0">
                <a:solidFill>
                  <a:srgbClr val="0A6F75"/>
                </a:solidFill>
                <a:hlinkClick r:id="rId4" invalidUrl="" action="" tgtFrame="" tooltip="" history="1" highlightClick="0" endSnd="0">
                  <a:extLst>
                    <a:ext uri="{A12FA001-AC4F-418D-AE19-62706E023703}">
                      <ahyp:hlinkClr xmlns:ahyp="http://schemas.microsoft.com/office/drawing/2018/hyperlinkcolor" val="tx"/>
                    </a:ext>
                  </a:extLst>
                </a:hlinkClick>
              </a:rPr>
              <a:t>https://txvf.tinkextra.com/overview/roadmap.html#release-history</a:t>
            </a:r>
            <a:endParaRPr lang="en-US" sz="1800" dirty="0"/>
          </a:p>
        </p:txBody>
      </p:sp>
      <p:sp>
        <p:nvSpPr>
          <p:cNvPr id="7" name="Text 5"/>
          <p:cNvSpPr txBox="1"/>
          <p:nvPr/>
        </p:nvSpPr>
        <p:spPr>
          <a:xfrm>
            <a:off x="731520" y="3657600"/>
            <a:ext cx="10881360" cy="411480"/>
          </a:xfrm>
          <a:prstGeom prst="rect">
            <a:avLst/>
          </a:prstGeom>
          <a:noFill/>
          <a:ln/>
        </p:spPr>
        <p:txBody>
          <a:bodyPr wrap="square" lIns="0" tIns="0" rIns="0" bIns="0" rtlCol="0" anchor="ctr"/>
          <a:lstStyle/>
          <a:p>
            <a:pPr indent="0" marL="0">
              <a:buNone/>
            </a:pPr>
            <a:r>
              <a:rPr lang="en-US" sz="1800" b="1" dirty="0">
                <a:solidFill>
                  <a:schemeClr val="tx1"/>
                </a:solidFill>
              </a:rPr>
              <a:t>Your VunFisher app (after install):  </a:t>
            </a:r>
            <a:pPr indent="0" marL="0">
              <a:buNone/>
            </a:pPr>
            <a:r>
              <a:rPr lang="en-US" sz="1800" u="sng" dirty="0">
                <a:solidFill>
                  <a:srgbClr val="0A6F75"/>
                </a:solidFill>
                <a:hlinkClick r:id="rId5" invalidUrl="" action="" tgtFrame="" tooltip="" history="1" highlightClick="0" endSnd="0">
                  <a:extLst>
                    <a:ext uri="{A12FA001-AC4F-418D-AE19-62706E023703}">
                      <ahyp:hlinkClr xmlns:ahyp="http://schemas.microsoft.com/office/drawing/2018/hyperlinkcolor" val="tx"/>
                    </a:ext>
                  </a:extLst>
                </a:hlinkClick>
              </a:rPr>
              <a:t>http://127.0.0.1:8787</a:t>
            </a:r>
            <a:endParaRPr lang="en-US" sz="1800" dirty="0"/>
          </a:p>
        </p:txBody>
      </p:sp>
      <p:sp>
        <p:nvSpPr>
          <p:cNvPr id="8" name="callout"/>
          <p:cNvSpPr/>
          <p:nvPr/>
        </p:nvSpPr>
        <p:spPr>
          <a:xfrm>
            <a:off x="548640" y="4572000"/>
            <a:ext cx="11064240" cy="731520"/>
          </a:xfrm>
          <a:prstGeom prst="roundRect">
            <a:avLst>
              <a:gd name="adj" fmla="val 12500"/>
            </a:avLst>
          </a:prstGeom>
          <a:solidFill>
            <a:srgbClr val="E3F4F2"/>
          </a:solidFill>
          <a:ln w="12700">
            <a:solidFill>
              <a:srgbClr val="E3F4F2"/>
            </a:solidFill>
            <a:prstDash val="solid"/>
          </a:ln>
        </p:spPr>
      </p:sp>
      <p:sp>
        <p:nvSpPr>
          <p:cNvPr id="9" name="Text 7"/>
          <p:cNvSpPr txBox="1"/>
          <p:nvPr/>
        </p:nvSpPr>
        <p:spPr>
          <a:xfrm>
            <a:off x="731520" y="4645152"/>
            <a:ext cx="10698480" cy="585216"/>
          </a:xfrm>
          <a:prstGeom prst="rect">
            <a:avLst/>
          </a:prstGeom>
          <a:noFill/>
          <a:ln/>
        </p:spPr>
        <p:txBody>
          <a:bodyPr wrap="square" lIns="0" tIns="0" rIns="0" bIns="0" rtlCol="0" anchor="ctr"/>
          <a:lstStyle/>
          <a:p>
            <a:pPr indent="0" marL="0">
              <a:buNone/>
            </a:pPr>
            <a:r>
              <a:rPr lang="en-US" sz="1400" dirty="0">
                <a:solidFill>
                  <a:schemeClr val="tx1"/>
                </a:solidFill>
              </a:rPr>
              <a:t>Next: the training deck "VunFisher credentialed scanning" prepares a target computer and runs the first scan.</a:t>
            </a:r>
            <a:endParaRPr lang="en-US" sz="1400" dirty="0"/>
          </a:p>
        </p:txBody>
      </p:sp>
      <p:sp>
        <p:nvSpPr>
          <p:cNvPr id="25" name="Slide Number Placeholder 0"/>
          <p:cNvSpPr>
            <a:spLocks noGrp="1"/>
          </p:cNvSpPr>
          <p:nvPr>
            <p:ph type="sldNum" sz="quarter" idx="4294967295"/>
          </p:nvPr>
        </p:nvSpPr>
        <p:spPr>
          <a:xfrm>
            <a:off x="11155680"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4C6380"/>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title" hasCustomPrompt="1"/>
          </p:nvPr>
        </p:nvSpPr>
        <p:spPr>
          <a:xfrm>
            <a:off x="731520" y="2377440"/>
            <a:ext cx="10698480" cy="1188720"/>
          </a:xfrm>
          <a:prstGeom prst="rect">
            <a:avLst/>
          </a:prstGeom>
          <a:noFill/>
          <a:ln/>
        </p:spPr>
        <p:txBody>
          <a:bodyPr wrap="square" lIns="0" tIns="0" rIns="0" bIns="0" rtlCol="0" anchor="b"/>
          <a:lstStyle/>
          <a:p>
            <a:pPr algn="l" indent="0" marL="0">
              <a:buNone/>
            </a:pPr>
            <a:r>
              <a:rPr lang="en-US" sz="4000" b="1" dirty="0">
                <a:solidFill>
                  <a:schemeClr val="bg1"/>
                </a:solidFill>
              </a:rPr>
              <a:t>VunFisher is installed</a:t>
            </a:r>
            <a:endParaRPr lang="en-US" sz="4000" dirty="0"/>
          </a:p>
        </p:txBody>
      </p:sp>
      <p:sp>
        <p:nvSpPr>
          <p:cNvPr id="3" name="Text 0"/>
          <p:cNvSpPr/>
          <p:nvPr>
            <p:ph idx="101" type="body" hasCustomPrompt="1"/>
          </p:nvPr>
        </p:nvSpPr>
        <p:spPr>
          <a:xfrm>
            <a:off x="731520" y="3703320"/>
            <a:ext cx="10698480" cy="1097280"/>
          </a:xfrm>
          <a:prstGeom prst="rect">
            <a:avLst/>
          </a:prstGeom>
          <a:noFill/>
          <a:ln/>
        </p:spPr>
        <p:txBody>
          <a:bodyPr wrap="square" lIns="0" tIns="0" rIns="0" bIns="0" rtlCol="0" anchor="t"/>
          <a:lstStyle/>
          <a:p>
            <a:pPr indent="0" marL="0">
              <a:buNone/>
            </a:pPr>
            <a:r>
              <a:rPr lang="en-US" sz="2000" dirty="0">
                <a:solidFill>
                  <a:schemeClr val="accent1"/>
                </a:solidFill>
              </a:rPr>
              <a:t>License active · username and password saved safely · bring this computer to the training</a:t>
            </a:r>
            <a:endParaRPr lang="en-US" sz="2000" dirty="0"/>
          </a:p>
        </p:txBody>
      </p:sp>
    </p:spTree>
  </p:cSld>
  <p:clrMapOvr>
    <a:masterClrMapping/>
  </p:clrMapOvr>
</p:sld>
</file>

<file path=ppt/theme/theme1.xml><?xml version="1.0" encoding="utf-8"?>
<a:theme xmlns:a="http://schemas.openxmlformats.org/drawingml/2006/main" name="VunFisher Training">
  <a:themeElements>
    <a:clrScheme name="VunFisher Training">
      <a:dk1>
        <a:srgbClr val="142842"/>
      </a:dk1>
      <a:lt1>
        <a:srgbClr val="FFFFFF"/>
      </a:lt1>
      <a:dk2>
        <a:srgbClr val="0F1F33"/>
      </a:dk2>
      <a:lt2>
        <a:srgbClr val="EEF3F8"/>
      </a:lt2>
      <a:accent1>
        <a:srgbClr val="2EC4B6"/>
      </a:accent1>
      <a:accent2>
        <a:srgbClr val="0A6F75"/>
      </a:accent2>
      <a:accent3>
        <a:srgbClr val="F2B85C"/>
      </a:accent3>
      <a:accent4>
        <a:srgbClr val="5B8DEF"/>
      </a:accent4>
      <a:accent5>
        <a:srgbClr val="D46FB0"/>
      </a:accent5>
      <a:accent6>
        <a:srgbClr val="8AA0B8"/>
      </a:accent6>
      <a:hlink>
        <a:srgbClr val="0A6F75"/>
      </a:hlink>
      <a:folHlink>
        <a:srgbClr val="4C6380"/>
      </a:folHlink>
    </a:clrScheme>
    <a:fontScheme name="VunFisher Training">
      <a:majorFont>
        <a:latin typeface="Calibri"/>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16</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Company>TX Cyber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VunFisher: request and install</dc:title>
  <dc:subject>PptxGenJS Presentation</dc:subject>
  <dc:creator>TX Cyber</dc:creator>
  <cp:lastModifiedBy>TX Cyber</cp:lastModifiedBy>
  <cp:revision>1</cp:revision>
  <dcterms:created xsi:type="dcterms:W3CDTF">2026-11-06T19:11:11Z</dcterms:created>
  <dcterms:modified xsi:type="dcterms:W3CDTF">2026-11-06T19:11:11Z</dcterms:modified>
</cp:coreProperties>
</file>