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9ce8d0aa39c4bd6" /><Relationship Type="http://schemas.openxmlformats.org/officeDocument/2006/relationships/extended-properties" Target="/docProps/app.xml" Id="Rf3251ef70ed1401c" /><Relationship Type="http://schemas.openxmlformats.org/officeDocument/2006/relationships/officeDocument" Target="/ppt/presentation.xml" Id="R2cccd8ca1c23493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1d7931e3135498b"/>
  </p:sldMasterIdLst>
  <p:notesMasterIdLst>
    <p:notesMasterId xmlns:r="http://schemas.openxmlformats.org/officeDocument/2006/relationships" r:id="Rd4f1685ab5fd40f1"/>
  </p:notesMasterIdLst>
  <p:sldIdLst>
    <p:sldId xmlns:r="http://schemas.openxmlformats.org/officeDocument/2006/relationships" id="256" r:id="R29ea2b279e3d4bef"/>
    <p:sldId xmlns:r="http://schemas.openxmlformats.org/officeDocument/2006/relationships" id="257" r:id="R2cb3d8cfda1a4d6a"/>
    <p:sldId xmlns:r="http://schemas.openxmlformats.org/officeDocument/2006/relationships" id="258" r:id="Re028dd218e22409e"/>
    <p:sldId xmlns:r="http://schemas.openxmlformats.org/officeDocument/2006/relationships" id="259" r:id="Rf46da41b49e84625"/>
    <p:sldId xmlns:r="http://schemas.openxmlformats.org/officeDocument/2006/relationships" id="260" r:id="R0d3e01597edb4021"/>
    <p:sldId xmlns:r="http://schemas.openxmlformats.org/officeDocument/2006/relationships" id="261" r:id="R4faa3c50286446d5"/>
    <p:sldId xmlns:r="http://schemas.openxmlformats.org/officeDocument/2006/relationships" id="262" r:id="R30d7b59b901b47b8"/>
    <p:sldId xmlns:r="http://schemas.openxmlformats.org/officeDocument/2006/relationships" id="263" r:id="Raaa89a8b33104008"/>
    <p:sldId xmlns:r="http://schemas.openxmlformats.org/officeDocument/2006/relationships" id="264" r:id="R2ef6b69965d9496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ddc53ef44c84dcf" /><Relationship Type="http://schemas.openxmlformats.org/officeDocument/2006/relationships/slideMaster" Target="/ppt/slideMasters/slideMaster1.xml" Id="R81d7931e3135498b" /><Relationship Type="http://schemas.openxmlformats.org/officeDocument/2006/relationships/notesMaster" Target="/ppt/notesMasters/notesMaster1.xml" Id="Rd4f1685ab5fd40f1" /><Relationship Type="http://schemas.openxmlformats.org/officeDocument/2006/relationships/presProps" Target="/ppt/presProps.xml" Id="R167135ea3d8b48c4" /><Relationship Type="http://schemas.openxmlformats.org/officeDocument/2006/relationships/tableStyles" Target="/ppt/tableStyles.xml" Id="Rb01f0f69b7284bad" /><Relationship Type="http://schemas.openxmlformats.org/officeDocument/2006/relationships/slide" Target="/ppt/slides/slide1.xml" Id="R29ea2b279e3d4bef" /><Relationship Type="http://schemas.openxmlformats.org/officeDocument/2006/relationships/slide" Target="/ppt/slides/slide2.xml" Id="R2cb3d8cfda1a4d6a" /><Relationship Type="http://schemas.openxmlformats.org/officeDocument/2006/relationships/slide" Target="/ppt/slides/slide3.xml" Id="Re028dd218e22409e" /><Relationship Type="http://schemas.openxmlformats.org/officeDocument/2006/relationships/slide" Target="/ppt/slides/slide4.xml" Id="Rf46da41b49e84625" /><Relationship Type="http://schemas.openxmlformats.org/officeDocument/2006/relationships/slide" Target="/ppt/slides/slide5.xml" Id="R0d3e01597edb4021" /><Relationship Type="http://schemas.openxmlformats.org/officeDocument/2006/relationships/slide" Target="/ppt/slides/slide6.xml" Id="R4faa3c50286446d5" /><Relationship Type="http://schemas.openxmlformats.org/officeDocument/2006/relationships/slide" Target="/ppt/slides/slide7.xml" Id="R30d7b59b901b47b8" /><Relationship Type="http://schemas.openxmlformats.org/officeDocument/2006/relationships/slide" Target="/ppt/slides/slide8.xml" Id="Raaa89a8b33104008" /><Relationship Type="http://schemas.openxmlformats.org/officeDocument/2006/relationships/slide" Target="/ppt/slides/slide9.xml" Id="R2ef6b69965d9496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50f8d6ab10846c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c8ee007184e4b5e" /><Relationship Type="http://schemas.openxmlformats.org/officeDocument/2006/relationships/notesMaster" Target="/ppt/notesMasters/notesMaster1.xml" Id="R1638c5acb68f4c2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77bef504f934775" /><Relationship Type="http://schemas.openxmlformats.org/officeDocument/2006/relationships/notesMaster" Target="/ppt/notesMasters/notesMaster1.xml" Id="R0f5bf7b936814dd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aec7c783c904ca2" /><Relationship Type="http://schemas.openxmlformats.org/officeDocument/2006/relationships/notesMaster" Target="/ppt/notesMasters/notesMaster1.xml" Id="R88aac65754254e7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272d4df5c704295" /><Relationship Type="http://schemas.openxmlformats.org/officeDocument/2006/relationships/notesMaster" Target="/ppt/notesMasters/notesMaster1.xml" Id="R9df68b8497db43a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6908c4efc574ff2" /><Relationship Type="http://schemas.openxmlformats.org/officeDocument/2006/relationships/notesMaster" Target="/ppt/notesMasters/notesMaster1.xml" Id="R49273e7bdd17485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eaf57263874b8e" /><Relationship Type="http://schemas.openxmlformats.org/officeDocument/2006/relationships/notesMaster" Target="/ppt/notesMasters/notesMaster1.xml" Id="R22ae615cba7d4dc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d688afb964544d6" /><Relationship Type="http://schemas.openxmlformats.org/officeDocument/2006/relationships/notesMaster" Target="/ppt/notesMasters/notesMaster1.xml" Id="R8b8ae91c1dfe402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50b8c9fc4f4449d" /><Relationship Type="http://schemas.openxmlformats.org/officeDocument/2006/relationships/notesMaster" Target="/ppt/notesMasters/notesMaster1.xml" Id="R9411de70394f459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45abc99e0844b52" /><Relationship Type="http://schemas.openxmlformats.org/officeDocument/2006/relationships/notesMaster" Target="/ppt/notesMasters/notesMaster1.xml" Id="R319831e772b24f3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VunFisher positioning deck. Product state: controlled Windows beta. The short line is a positioning hypothesis under beta validation.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Competitor baseline sources: Tenable Vulnerability Management and Rapid7 InsightVM Remediation Projects. Links appear on the final slide.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Capability boundaries match VUNFISHER_BETA_PRODUCT_REVIEW.md and VUNFISHER_ENTERPRISE_GAP_ASSESSMENT.md.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Process represents the current VunFisher operating model. Planned automation must preserve authorization and evidence provenance.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Current product review and build 2026092702. This slide does not claim certification or complete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VUNFISHER_ENTERPRISE_GAP_ASSESSMENT.md and VUNFISHER_BETA_PRODUCT_REVIEW.md.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Tester process matches BETA_TESTER_INVITATION_EMAIL.md, TESTER-START-HERE.txt and the complete VunFisher Tester Walkthrough.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Validation targets are hypotheses from VUNFISHER_LEAN_A3_PRODUCT_STRATEGY.md. They may change after customer interviews.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Public URLs are VunFisher official links. Competitive context sources: https://www.tenable.com/products/vulnerability-management and https://docs.rapid7.com/insightvm/remediation-workflow/. Lean methods: https://draft.io/example/lean-startup-canvas and https://www.pmi.org/learning/library/lean-fast-using-a3-save-program-9270.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0e9f3f559204a8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8d89e768b2f4651" /><Relationship Type="http://schemas.openxmlformats.org/officeDocument/2006/relationships/slideLayout" Target="/ppt/slideLayouts/slideLayout1.xml" Id="Reefc0dbd1909455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efc0dbd1909455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1107623f5e4636" /><Relationship Type="http://schemas.openxmlformats.org/officeDocument/2006/relationships/image" Target="/ppt/media/image.png" Id="Re0fb2cd702fa43be" /><Relationship Type="http://schemas.openxmlformats.org/officeDocument/2006/relationships/notesSlide" Target="/ppt/notesSlides/notesSlide1.xml" Id="R9ba801cf06bd4b7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bd6e0fe16b4c42" /><Relationship Type="http://schemas.openxmlformats.org/officeDocument/2006/relationships/notesSlide" Target="/ppt/notesSlides/notesSlide2.xml" Id="R677d500de3bd4cf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af36bf93f441af" /><Relationship Type="http://schemas.openxmlformats.org/officeDocument/2006/relationships/notesSlide" Target="/ppt/notesSlides/notesSlide3.xml" Id="R26ed8e6e98e04d2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387a1354324754" /><Relationship Type="http://schemas.openxmlformats.org/officeDocument/2006/relationships/notesSlide" Target="/ppt/notesSlides/notesSlide4.xml" Id="R8fb1fca1883e4ab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9835d5125f54101" /><Relationship Type="http://schemas.openxmlformats.org/officeDocument/2006/relationships/image" Target="/ppt/media/image2.png" Id="Rd89e438598134d6c" /><Relationship Type="http://schemas.openxmlformats.org/officeDocument/2006/relationships/notesSlide" Target="/ppt/notesSlides/notesSlide5.xml" Id="R7e8b29c54e154b2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98d44c61154686" /><Relationship Type="http://schemas.openxmlformats.org/officeDocument/2006/relationships/notesSlide" Target="/ppt/notesSlides/notesSlide6.xml" Id="Rb49f5f9ea60b43a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645c6a4f8d480c" /><Relationship Type="http://schemas.openxmlformats.org/officeDocument/2006/relationships/image" Target="/ppt/media/image3.png" Id="R9710f536111d42a2" /><Relationship Type="http://schemas.openxmlformats.org/officeDocument/2006/relationships/notesSlide" Target="/ppt/notesSlides/notesSlide7.xml" Id="R64372816860041b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cb37d2b8124807" /><Relationship Type="http://schemas.openxmlformats.org/officeDocument/2006/relationships/notesSlide" Target="/ppt/notesSlides/notesSlide8.xml" Id="Rdd2f3b248d764b2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ce14a1d2f94fc6" /><Relationship Type="http://schemas.openxmlformats.org/officeDocument/2006/relationships/hyperlink" Target="https://txvf.tinkextra.com/overview/" TargetMode="External" Id="Rc05bfa8202674150" /><Relationship Type="http://schemas.openxmlformats.org/officeDocument/2006/relationships/hyperlink" Target="https://txvf.tinkextra.com/overview/why-vunfisher.html" TargetMode="External" Id="Re3432a5aefc84be2" /><Relationship Type="http://schemas.openxmlformats.org/officeDocument/2006/relationships/hyperlink" Target="https://txvf.tinkextra.com/overview/downloads.html" TargetMode="External" Id="Ra896e55ce6e5406c" /><Relationship Type="http://schemas.openxmlformats.org/officeDocument/2006/relationships/hyperlink" Target="https://txvf.tinkextra.com/overview/resources.html" TargetMode="External" Id="R4ceeece156d4466b" /><Relationship Type="http://schemas.openxmlformats.org/officeDocument/2006/relationships/hyperlink" Target="https://txvf.tinkextra.com/overview/roadmap.html" TargetMode="External" Id="Rab5aabde1fed4d13" /><Relationship Type="http://schemas.openxmlformats.org/officeDocument/2006/relationships/hyperlink" Target="https://txvf.tinkextra.com/overview/beta-feedback.html" TargetMode="External" Id="R640571e1026e4aca" /><Relationship Type="http://schemas.openxmlformats.org/officeDocument/2006/relationships/hyperlink" Target="https://txvf.tinkextra.com/login" TargetMode="External" Id="Rbbf80f11e40446cf" /><Relationship Type="http://schemas.openxmlformats.org/officeDocument/2006/relationships/notesSlide" Target="/ppt/notesSlides/notesSlide9.xml" Id="Rb945aadddb87459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717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fb2cd702fa43be"/>
          <a:stretch xmlns:a="http://schemas.openxmlformats.org/drawingml/2006/main"/>
        </p:blipFill>
        <p:spPr>
          <a:xfrm xmlns:a="http://schemas.openxmlformats.org/drawingml/2006/main">
            <a:off x="742950" y="647700"/>
            <a:ext cx="1619250" cy="161925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027469-645D-41CF-96CF-C879750FF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714625"/>
            <a:ext cx="76200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4828"/>
          </a:bodyPr>
          <a:lstStyle xmlns:a="http://schemas.openxmlformats.org/drawingml/2006/main"/>
          <a:p xmlns:a="http://schemas.openxmlformats.org/drawingml/2006/main">
            <a:pPr algn="l">
              <a:buNone/>
              <a:defRPr sz="43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3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VunFisher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E8DDD5-151C-4151-A40C-DD41FA2DC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429000"/>
            <a:ext cx="8191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025" b="0">
                <a:solidFill>
                  <a:srgbClr val="BDEBF3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BDEBF3"/>
                </a:solidFill>
                <a:latin typeface="Arial"/>
                <a:ea typeface="Arial"/>
                <a:cs typeface="Arial"/>
              </a:rPr>
              <a:t>Product position and controlled beta guide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D9BCBF-6E3E-4269-AFA0-1CD20352B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210050"/>
            <a:ext cx="933450" cy="57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C3DB6A-2621-420D-9F93-5358F229D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495800"/>
            <a:ext cx="9334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From scan readiness to proof of closure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66ACFF-210F-4ED2-9520-1B1973FE6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5219700"/>
            <a:ext cx="8572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A9C3D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A9C3D7"/>
                </a:solidFill>
                <a:latin typeface="Arial"/>
                <a:ea typeface="Arial"/>
                <a:cs typeface="Arial"/>
              </a:rPr>
              <a:t>Current capabilities, tester workflow and official resources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C1E426-8648-4B1E-8757-48744EBB4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191250"/>
            <a:ext cx="2476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89A8C1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89A8C1"/>
                </a:solidFill>
                <a:latin typeface="Arial"/>
                <a:ea typeface="Arial"/>
                <a:cs typeface="Arial"/>
              </a:rPr>
              <a:t>September 2026</a:t>
            </a:r>
          </a:p>
        </p:txBody>
      </p:sp>
    </p:spTree>
    <p:extLst>
      <p:ext uri="{BB962C8B-B14F-4D97-AF65-F5344CB8AC3E}">
        <p14:creationId xmlns:p14="http://schemas.microsoft.com/office/powerpoint/2010/main" val="143842914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3031B7-1122-4999-9233-EBFE16E6D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The problem after vulnerability detection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1E931E-67A1-4711-81AC-40461C324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Established platforms already scan, prioritize and support remediation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D7C9921-3687-47DE-8893-EB0B28759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0067A7-BA34-4DED-B2BA-373E62E83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90700"/>
            <a:ext cx="4000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The unresolved job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C3D2B5-7EA4-43C1-A72F-9039AE287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66950"/>
            <a:ext cx="4953000" cy="2857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How does a resource-constrained team safely obtain trustworthy credentialed evidence, understand coverage, assign action, prove the fix, document accepted risk and produce a defensible record without rebuilding the story across several tools?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414A75-D140-43C8-ABDE-D6D137074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1809750"/>
            <a:ext cx="5048250" cy="3143250"/>
          </a:xfrm>
          <a:prstGeom xmlns:a="http://schemas.openxmlformats.org/drawingml/2006/main" prst="roundRect">
            <a:avLst>
              <a:gd name="adj" fmla="val 2424"/>
            </a:avLst>
          </a:prstGeom>
          <a:solidFill xmlns:a="http://schemas.openxmlformats.org/drawingml/2006/main">
            <a:srgbClr val="EEF6FB"/>
          </a:solidFill>
          <a:ln xmlns:a="http://schemas.openxmlformats.org/drawingml/2006/main" w="9525">
            <a:solidFill>
              <a:srgbClr val="BBD2E3"/>
            </a:solidFill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148BD5-2A6C-4496-9C02-3BF9373DA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2095500"/>
            <a:ext cx="4286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0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Where context commonly breaks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52D7B22-F25F-4041-B3A4-7DD80D6B8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647950"/>
            <a:ext cx="4191000" cy="2047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88805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Target preparation and authentication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16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Finding evidence and confidence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16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Ownership and remediation work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16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Retest and risk decisions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buNone/>
              <a:defRPr sz="16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Audit and management reporting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159637F-4005-4308-BB31-C732E1B53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619750"/>
            <a:ext cx="10287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VunFisher focuses on continuity across this entire evidence chain.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971CF37-D4BC-4D84-AF0F-7C29D7F91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5B5FF2-835E-492A-BA42-D9D537B14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46771338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EEF6F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FEBC91-2C8D-4B64-AFD6-05343109E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VunFisher's focused position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140D56-2B84-4781-AF12-210E33432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A bounded promise for the controlled Windows beta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5DCB00-58BC-4ECB-AAC2-FFE54DED5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8D192F-841B-4DC4-8AE9-75941CFA7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790700"/>
            <a:ext cx="10896600" cy="1504950"/>
          </a:xfrm>
          <a:prstGeom xmlns:a="http://schemas.openxmlformats.org/drawingml/2006/main" prst="roundRect">
            <a:avLst>
              <a:gd name="adj" fmla="val 5063"/>
            </a:avLst>
          </a:prstGeom>
          <a:solidFill xmlns:a="http://schemas.openxmlformats.org/drawingml/2006/main">
            <a:srgbClr val="07172B"/>
          </a:solidFill>
          <a:ln xmlns:a="http://schemas.openxmlformats.org/drawingml/2006/main" w="0">
            <a:noFill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C9B709-7669-4BE2-A934-E4B205D97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" y="2057400"/>
            <a:ext cx="102489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82661"/>
          </a:bodyPr>
          <a:lstStyle xmlns:a="http://schemas.openxmlformats.org/drawingml/2006/main"/>
          <a:p xmlns:a="http://schemas.openxmlformats.org/drawingml/2006/main">
            <a:pPr algn="ctr">
              <a:buNone/>
              <a:defRPr sz="20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VunFisher helps Windows-focused teams without a large security stack turn authorized system evidence into verified remediation and audit-ready decisions by guiding credentialed-scan setup and preserving the chain from finding to owner, fix, retest, risk acceptance and report in one workspace.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90D076-4796-443E-AE8D-0C2DCE637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695700"/>
            <a:ext cx="4095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The product competes first 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69B4C83-F18B-4B23-B8BB-AF4A912F1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152900"/>
            <a:ext cx="4953000" cy="1790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Guided Windows target readiness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Transparent authentication and coverage evidence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Finding provenance and explainable risk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Documented ownership, remediation and retest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Audit-oriented evidence exports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D0BD45-DD87-484E-90AB-852EC2C79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3695700"/>
            <a:ext cx="4095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D84C5B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D84C5B"/>
                </a:solidFill>
                <a:latin typeface="Arial"/>
                <a:ea typeface="Arial"/>
                <a:cs typeface="Arial"/>
              </a:rPr>
              <a:t>The current claim excludes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ABEC89-B31C-4A67-985A-60643558B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4152900"/>
            <a:ext cx="4572000" cy="1790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Internet-scale scanning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Production multi-tenant SaaS and SSO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Broad Linux, cloud and container coverage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Live enterprise connectors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Unproven claims of superiority or complete security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40F80C-ED3F-41E2-974C-7A2562F94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FE1B768-27F9-4327-87F1-84AFE2904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76786171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F94FBA9-86B7-4ADB-9721-374EE5D03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Assessment-to-assurance evidence chain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8E05EB-4BD1-48BA-879A-FD1A9FAAF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Every stage retains the evidence needed for the next decision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D1EBB6-CC83-43EC-842F-3BF7E8826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72561A-1F65-4A1B-A015-852F0D482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143125"/>
            <a:ext cx="1676400" cy="2714625"/>
          </a:xfrm>
          <a:prstGeom xmlns:a="http://schemas.openxmlformats.org/drawingml/2006/main" prst="roundRect">
            <a:avLst>
              <a:gd name="adj" fmla="val 4545"/>
            </a:avLst>
          </a:prstGeom>
          <a:solidFill xmlns:a="http://schemas.openxmlformats.org/drawingml/2006/main">
            <a:srgbClr val="E5F7FA"/>
          </a:solidFill>
          <a:ln xmlns:a="http://schemas.openxmlformats.org/drawingml/2006/main" w="9525">
            <a:solidFill>
              <a:srgbClr val="BBD2E3"/>
            </a:solidFill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7DBE3F-6390-41A6-A8AF-BFB15FB0C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34315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B9BE4E-8ADD-4D48-9578-987F92E93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905125"/>
            <a:ext cx="1333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Prepare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1B5BF52-2F9F-4477-9AAD-507ED1E15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429000"/>
            <a:ext cx="13335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Target audit and ordered setup guidance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E3EDAB-0CA9-4BD1-81DE-D4B493A73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3209925"/>
            <a:ext cx="228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8370"/>
          </a:bodyPr>
          <a:lstStyle xmlns:a="http://schemas.openxmlformats.org/drawingml/2006/main"/>
          <a:p xmlns:a="http://schemas.openxmlformats.org/drawingml/2006/main">
            <a:pPr algn="ctr">
              <a:buNone/>
              <a:defRPr sz="2100" b="1">
                <a:solidFill>
                  <a:srgbClr val="35D5E5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35D5E5"/>
                </a:solidFill>
                <a:latin typeface="Arial"/>
                <a:ea typeface="Arial"/>
                <a:cs typeface="Arial"/>
              </a:rPr>
              <a:t>&gt;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0E5826-58CB-4A73-93AB-1C8571223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2143125"/>
            <a:ext cx="1676400" cy="2714625"/>
          </a:xfrm>
          <a:prstGeom xmlns:a="http://schemas.openxmlformats.org/drawingml/2006/main" prst="roundRect">
            <a:avLst>
              <a:gd name="adj" fmla="val 4545"/>
            </a:avLst>
          </a:prstGeom>
          <a:solidFill xmlns:a="http://schemas.openxmlformats.org/drawingml/2006/main">
            <a:srgbClr val="F3F8FB"/>
          </a:solidFill>
          <a:ln xmlns:a="http://schemas.openxmlformats.org/drawingml/2006/main" w="9525">
            <a:solidFill>
              <a:srgbClr val="BBD2E3"/>
            </a:solidFill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6F20A27-24A8-4799-BD90-9198AF115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234315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4951E7-5D0A-4D5F-9BFF-832E06D78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2905125"/>
            <a:ext cx="1333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Assess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CA3032-695C-427B-9FB0-FA6A59B0B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52700" y="3429000"/>
            <a:ext cx="13335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Authorized collection, authentication and coverage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CECF27-01D7-4D48-9A1B-F0FB66967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76700" y="3209925"/>
            <a:ext cx="228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8370"/>
          </a:bodyPr>
          <a:lstStyle xmlns:a="http://schemas.openxmlformats.org/drawingml/2006/main"/>
          <a:p xmlns:a="http://schemas.openxmlformats.org/drawingml/2006/main">
            <a:pPr algn="ctr">
              <a:buNone/>
              <a:defRPr sz="2100" b="1">
                <a:solidFill>
                  <a:srgbClr val="35D5E5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35D5E5"/>
                </a:solidFill>
                <a:latin typeface="Arial"/>
                <a:ea typeface="Arial"/>
                <a:cs typeface="Arial"/>
              </a:rPr>
              <a:t>&gt;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56B6EBC-93F3-4BC7-A3C4-D4DE4A4EF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2143125"/>
            <a:ext cx="1676400" cy="2714625"/>
          </a:xfrm>
          <a:prstGeom xmlns:a="http://schemas.openxmlformats.org/drawingml/2006/main" prst="roundRect">
            <a:avLst>
              <a:gd name="adj" fmla="val 4545"/>
            </a:avLst>
          </a:prstGeom>
          <a:solidFill xmlns:a="http://schemas.openxmlformats.org/drawingml/2006/main">
            <a:srgbClr val="E5F7FA"/>
          </a:solidFill>
          <a:ln xmlns:a="http://schemas.openxmlformats.org/drawingml/2006/main" w="9525">
            <a:solidFill>
              <a:srgbClr val="BBD2E3"/>
            </a:solidFill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9D9FA1-F52D-46B2-BE06-AC88F4C45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34315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6E10D5-9F23-488A-AF5A-351C8D6BA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905125"/>
            <a:ext cx="1333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Decide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C29E84-5100-4980-8B20-E46C64589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429000"/>
            <a:ext cx="13335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Evidence, confidence, severity and TXRS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6EAD77F-75B1-4053-A7CD-6FCA289A2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62650" y="3209925"/>
            <a:ext cx="228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8370"/>
          </a:bodyPr>
          <a:lstStyle xmlns:a="http://schemas.openxmlformats.org/drawingml/2006/main"/>
          <a:p xmlns:a="http://schemas.openxmlformats.org/drawingml/2006/main">
            <a:pPr algn="ctr">
              <a:buNone/>
              <a:defRPr sz="2100" b="1">
                <a:solidFill>
                  <a:srgbClr val="35D5E5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35D5E5"/>
                </a:solidFill>
                <a:latin typeface="Arial"/>
                <a:ea typeface="Arial"/>
                <a:cs typeface="Arial"/>
              </a:rPr>
              <a:t>&gt;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05931D6-1DB9-4E13-95BD-B0ABA5CA9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53150" y="2143125"/>
            <a:ext cx="1676400" cy="2714625"/>
          </a:xfrm>
          <a:prstGeom xmlns:a="http://schemas.openxmlformats.org/drawingml/2006/main" prst="roundRect">
            <a:avLst>
              <a:gd name="adj" fmla="val 4545"/>
            </a:avLst>
          </a:prstGeom>
          <a:solidFill xmlns:a="http://schemas.openxmlformats.org/drawingml/2006/main">
            <a:srgbClr val="F3F8FB"/>
          </a:solidFill>
          <a:ln xmlns:a="http://schemas.openxmlformats.org/drawingml/2006/main" w="9525">
            <a:solidFill>
              <a:srgbClr val="BBD2E3"/>
            </a:solidFill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66C3CB1-31D8-40CD-91D1-F47EC1529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34315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060777A-79B6-4D19-992A-EF302D0E2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905125"/>
            <a:ext cx="1333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Act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181C71D-511D-48CA-B698-9584C244F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429000"/>
            <a:ext cx="13335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Owner, due date, fix, POA&amp;M or risk decision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7CAE1E8-8AA7-495C-8B06-38A56F432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48600" y="3209925"/>
            <a:ext cx="228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8370"/>
          </a:bodyPr>
          <a:lstStyle xmlns:a="http://schemas.openxmlformats.org/drawingml/2006/main"/>
          <a:p xmlns:a="http://schemas.openxmlformats.org/drawingml/2006/main">
            <a:pPr algn="ctr">
              <a:buNone/>
              <a:defRPr sz="2100" b="1">
                <a:solidFill>
                  <a:srgbClr val="35D5E5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35D5E5"/>
                </a:solidFill>
                <a:latin typeface="Arial"/>
                <a:ea typeface="Arial"/>
                <a:cs typeface="Arial"/>
              </a:rPr>
              <a:t>&gt;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AD0094D-D46B-4BE2-BCAE-FBD1CC074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143125"/>
            <a:ext cx="1676400" cy="2714625"/>
          </a:xfrm>
          <a:prstGeom xmlns:a="http://schemas.openxmlformats.org/drawingml/2006/main" prst="roundRect">
            <a:avLst>
              <a:gd name="adj" fmla="val 4545"/>
            </a:avLst>
          </a:prstGeom>
          <a:solidFill xmlns:a="http://schemas.openxmlformats.org/drawingml/2006/main">
            <a:srgbClr val="E5F7FA"/>
          </a:solidFill>
          <a:ln xmlns:a="http://schemas.openxmlformats.org/drawingml/2006/main" w="9525">
            <a:solidFill>
              <a:srgbClr val="BBD2E3"/>
            </a:solidFill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1572C2F-339E-444B-B1E5-B385494FC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234315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B508C60-E070-4215-B556-59597E33E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2905125"/>
            <a:ext cx="1333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Verify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A5B6C1C-569C-4907-B85D-4A1BBCD86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3429000"/>
            <a:ext cx="13335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Comparable retest and recorded disposition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22B001E-A59E-4D73-A622-8120330CF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3209925"/>
            <a:ext cx="228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8370"/>
          </a:bodyPr>
          <a:lstStyle xmlns:a="http://schemas.openxmlformats.org/drawingml/2006/main"/>
          <a:p xmlns:a="http://schemas.openxmlformats.org/drawingml/2006/main">
            <a:pPr algn="ctr">
              <a:buNone/>
              <a:defRPr sz="2100" b="1">
                <a:solidFill>
                  <a:srgbClr val="35D5E5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35D5E5"/>
                </a:solidFill>
                <a:latin typeface="Arial"/>
                <a:ea typeface="Arial"/>
                <a:cs typeface="Arial"/>
              </a:rPr>
              <a:t>&gt;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24B303F-8CD7-49A0-87A0-F90CDD88D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25050" y="2143125"/>
            <a:ext cx="1676400" cy="2714625"/>
          </a:xfrm>
          <a:prstGeom xmlns:a="http://schemas.openxmlformats.org/drawingml/2006/main" prst="roundRect">
            <a:avLst>
              <a:gd name="adj" fmla="val 4545"/>
            </a:avLst>
          </a:prstGeom>
          <a:solidFill xmlns:a="http://schemas.openxmlformats.org/drawingml/2006/main">
            <a:srgbClr val="F3F8FB"/>
          </a:solidFill>
          <a:ln xmlns:a="http://schemas.openxmlformats.org/drawingml/2006/main" w="9525">
            <a:solidFill>
              <a:srgbClr val="BBD2E3"/>
            </a:solidFill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9C2A931-AA93-49A9-82F6-1D5C22620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0" y="234315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FB70CCE-5046-47A5-B769-5791AC1EE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0" y="2905125"/>
            <a:ext cx="1333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87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Report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D43E5C3-2E2D-4ADB-92CA-A4DA34F32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0" y="3429000"/>
            <a:ext cx="13335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Technical, executive and authorization evidence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1FB0ADF-FB3C-47CE-8762-62198CE2A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34000"/>
            <a:ext cx="106680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buNone/>
              <a:defRPr sz="1875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Coverage failures stay visible. A missing check never becomes a clean result.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A93871A-C3D8-4F92-94F0-24D12750E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55200CF-3589-4C2B-9715-6691C0962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46733384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0E2936-D5A1-4B26-800C-197A86CB1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Current Windows beta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C45F59-21B4-4AB2-99AA-215634BB4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Capabilities ready for controlled testing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FFFC7E-2E9F-4AE3-9AA0-ABDC834FD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9e438598134d6c"/>
          <a:srcRect xmlns:a="http://schemas.openxmlformats.org/drawingml/2006/main" l="17" t="0" r="17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72200" y="1676400"/>
            <a:ext cx="5410200" cy="3190875"/>
          </a:xfrm>
          <a:prstGeom xmlns:a="http://schemas.openxmlformats.org/drawingml/2006/main" prst="roundRect">
            <a:avLst>
              <a:gd name="adj" fmla="val 3582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4FF176-3576-4206-B490-AF12B3ED9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752600"/>
            <a:ext cx="238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Assessment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72E64E-C025-4950-A733-57460F8DB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2152650"/>
            <a:ext cx="495300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Local Windows and authorized private-network checks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Credentialed WinRM assessment and preflight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Target Setup Assistant guidance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55 built-in TXVF Plugins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5F2A0C-76A1-4052-8D43-9063F25EA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714750"/>
            <a:ext cx="2667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Evidence and action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9A89A17-63C0-4C0F-8D1F-20F993C72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114800"/>
            <a:ext cx="5143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Evidence-first correlation and vulnerability intelligence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TXRS prioritization and finding history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Ownership, remediation, retest, POA&amp;M and risk acceptance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Reports and authorization-oriented exports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3F9675-615E-498C-ACBE-F470003A4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5219700"/>
            <a:ext cx="47625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3657"/>
          </a:bodyPr>
          <a:lstStyle xmlns:a="http://schemas.openxmlformats.org/drawingml/2006/main"/>
          <a:p xmlns:a="http://schemas.openxmlformats.org/drawingml/2006/main">
            <a:pPr algn="ctr">
              <a:buNone/>
              <a:defRPr sz="1500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Controlled beta means the workflows are packaged and verified, while field acceptance remains necessary.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2BDE8D8-674C-4B01-9624-660A818ED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8FAE894-12ED-4B7D-83D4-D58A71A84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87543286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EEF6F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C98205-FABB-4E43-B5C6-F017DFDCB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Current limits and enterprise direction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726D0F-28FA-412A-A97E-A4C8E299C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Planned work remains separate from the beta promise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8BE38A-E698-4944-AB4D-3AB9AF854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4EF7D1-7820-491E-B4C3-21AE536EC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3810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950" b="1">
                <a:solidFill>
                  <a:srgbClr val="D84C5B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D84C5B"/>
                </a:solidFill>
                <a:latin typeface="Arial"/>
                <a:ea typeface="Arial"/>
                <a:cs typeface="Arial"/>
              </a:rPr>
              <a:t>Current limits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B0DA58-BC6D-4E7B-A547-AC0F05487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24100"/>
            <a:ext cx="4810125" cy="2428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Installer is not Authenticode signed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Linux assessment remains partial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Single-organization deployment model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No live outbound enterprise connectors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No cloud, container, SBOM or web DAST coverage yet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No independent production security assessment yet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E4A157-525D-47B5-83DD-776BD872D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00800" y="1809750"/>
            <a:ext cx="3810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9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Prioritized direction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697933-C945-45CC-AD40-0114DD0E0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00800" y="2324100"/>
            <a:ext cx="4953000" cy="2428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Finish Windows field acceptance and measurable coverage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Add false-positive dispositions and scoped suppressions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Harden signed, isolated TXVF Plugin delivery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Produce release SBOM and obtain code signing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Validate Linux, then add new domains one at a time</a:t>
            </a:r>
          </a:p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Prove scale and complete an independent security review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C08B78F-C6C8-43AE-A2D5-95CDFA7FE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219700"/>
            <a:ext cx="10668000" cy="619125"/>
          </a:xfrm>
          <a:prstGeom xmlns:a="http://schemas.openxmlformats.org/drawingml/2006/main" prst="roundRect">
            <a:avLst>
              <a:gd name="adj" fmla="val 12308"/>
            </a:avLst>
          </a:prstGeom>
          <a:solidFill xmlns:a="http://schemas.openxmlformats.org/drawingml/2006/main">
            <a:srgbClr val="07172B"/>
          </a:solidFill>
          <a:ln xmlns:a="http://schemas.openxmlformats.org/drawingml/2006/main" w="0">
            <a:noFill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0A58C2-E925-46A9-8975-B4F6ABC75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" y="5381625"/>
            <a:ext cx="10191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8376"/>
          </a:bodyPr>
          <a:lstStyle xmlns:a="http://schemas.openxmlformats.org/drawingml/2006/main"/>
          <a:p xmlns:a="http://schemas.openxmlformats.org/drawingml/2006/main">
            <a:pPr algn="ctr">
              <a:buNone/>
              <a:defRPr sz="17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Roadmap entries describe direction. They are not current capability or delivery-date commitments.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366C9DF-6CE7-46B4-8E8C-36C502C76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241ACC-9686-4249-B78C-9F610DAF1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49833991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7BF328C-8EF3-4FB7-8098-18E6DF1FE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Controlled beta tester workflow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FEAAFF-9222-4F20-8C5A-48E5FB5AB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Use the complete walkthrough on the download page and assess only explicitly authorized systems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53AA3E-07F2-4499-B2A4-264A3E517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10f536111d42a2"/>
          <a:srcRect xmlns:a="http://schemas.openxmlformats.org/drawingml/2006/main" l="2652" t="0" r="2652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1695450"/>
            <a:ext cx="4762500" cy="3143250"/>
          </a:xfrm>
          <a:prstGeom xmlns:a="http://schemas.openxmlformats.org/drawingml/2006/main" prst="roundRect">
            <a:avLst>
              <a:gd name="adj" fmla="val 3636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A73B05-5885-4E2B-A967-433D03B8B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1752600"/>
            <a:ext cx="5810250" cy="3857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1  Request free access and verify the Windows package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2  Install and open the Desktop shortcut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3  Create the local scanner administrator at 127.0.0.1:8787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4  Activate, scan the MFA QR code and save recovery codes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5  Restart and confirm the account, license and MFA persist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6  Choose a local or credentialed remote Windows test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7  Audit the authorized target and resolve every STOP item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8  Create the WinRM profile, load the password and test access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9  Run the scan and verify authentication, evidence and coverage</a:t>
            </a:r>
          </a:p>
          <a:p xmlns:a="http://schemas.openxmlformats.org/drawingml/2006/main">
            <a:pPr algn="l">
              <a:buNone/>
              <a:defRPr sz="1650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10  Record action, retest, export a report and send redacted feedback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7053BF-69A3-45DB-8126-A6BAA57DB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0" y="5095875"/>
            <a:ext cx="4762500" cy="723900"/>
          </a:xfrm>
          <a:prstGeom xmlns:a="http://schemas.openxmlformats.org/drawingml/2006/main" prst="roundRect">
            <a:avLst>
              <a:gd name="adj" fmla="val 10526"/>
            </a:avLst>
          </a:prstGeom>
          <a:solidFill xmlns:a="http://schemas.openxmlformats.org/drawingml/2006/main">
            <a:srgbClr val="FFF4DA"/>
          </a:solidFill>
          <a:ln xmlns:a="http://schemas.openxmlformats.org/drawingml/2006/main" w="9525">
            <a:solidFill>
              <a:srgbClr val="F5BE56"/>
            </a:solidFill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E454797-B09D-4D7C-9B04-F03B9E03E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67550" y="5248275"/>
            <a:ext cx="43434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82614"/>
          </a:bodyPr>
          <a:lstStyle xmlns:a="http://schemas.openxmlformats.org/drawingml/2006/main"/>
          <a:p xmlns:a="http://schemas.openxmlformats.org/drawingml/2006/main">
            <a:pPr algn="ctr">
              <a:buNone/>
              <a:defRPr sz="13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Local and hosted accounts are separate. Keep target passwords only in the installed app's protected credential flow.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1F749F-B076-4E51-BBDA-BCCC268C4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BF48BC4-D6C0-4CF1-9C62-9615EDAB5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78503377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960FCEE-4866-4295-913A-E1F72E978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Evidence required from the beta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D9ADC6-AEDB-4C8E-ADC1-59A28B40D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The business position remains a hypothesis until customers demonstrate the outcome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A2D4BB-0BDA-4430-BCCC-8456905B7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136D31-E27B-49E2-A6A3-362CD7E5D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1762125"/>
            <a:ext cx="180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Problem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23C5B6-D930-4999-AF3E-ADAE15E03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1743075"/>
            <a:ext cx="8096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9217"/>
          </a:bodyPr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Most qualified interviewees describe evidence and closure fragmentation without prompting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6418C0-D73E-4583-AF95-8FB08E7CD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2314575"/>
            <a:ext cx="80010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BD2E3"/>
          </a:solidFill>
          <a:ln xmlns:a="http://schemas.openxmlformats.org/drawingml/2006/main" w="0">
            <a:noFill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E7BC99-2A90-4DB8-8EAE-81DAFA501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581275"/>
            <a:ext cx="180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Completion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508FBE0-26AA-46C2-AEBB-12F012886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2562225"/>
            <a:ext cx="8096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At least four of five observed testers complete the core workflow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0492C3-7AB2-48C1-A6E3-EB44CEBA6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3133725"/>
            <a:ext cx="80010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BD2E3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0B2BAA1-0A54-43F1-8CD1-F380AEDBB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400425"/>
            <a:ext cx="180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Trust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491A1A-8841-4C0C-9472-CF4557AD4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3381375"/>
            <a:ext cx="8096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Authentication, coverage and finding rationale are understandable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B0EB03C-E1DD-4E4F-BFCC-262F41BFA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3952875"/>
            <a:ext cx="80010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BD2E3"/>
          </a:solidFill>
          <a:ln xmlns:a="http://schemas.openxmlformats.org/drawingml/2006/main" w="0">
            <a:noFill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FA038C3-DF4C-4DFD-A565-EAAB1EB0C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219575"/>
            <a:ext cx="180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Reporting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1625664-9779-452D-92B6-933C2A371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4200525"/>
            <a:ext cx="8096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Security, IT and audit reviewers can use an export with little reconstruction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1B30450-5B53-4C78-B635-0487DEEEB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4772025"/>
            <a:ext cx="80010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BD2E3"/>
          </a:solidFill>
          <a:ln xmlns:a="http://schemas.openxmlformats.org/drawingml/2006/main" w="0">
            <a:noFill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E4DBD09-457E-4F6C-B13C-B693D8F9C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5038725"/>
            <a:ext cx="1809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Economics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BCD2545-7B69-4EE7-8029-0A2425E88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5019675"/>
            <a:ext cx="8096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12B45"/>
                </a:solidFill>
                <a:latin typeface="Arial"/>
                <a:ea typeface="Arial"/>
                <a:cs typeface="Arial"/>
              </a:rPr>
              <a:t>Qualified organizations show credible paid-pilot intent and support cost is sustainable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E6CFE0-9ADF-47D9-896E-D260C80EE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5591175"/>
            <a:ext cx="80010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BD2E3"/>
          </a:solidFill>
          <a:ln xmlns:a="http://schemas.openxmlformats.org/drawingml/2006/main" w="0">
            <a:noFill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E1B3553-F381-4448-B1E6-582A89582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584835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B6FA4"/>
                </a:solidFill>
                <a:latin typeface="Arial"/>
                <a:ea typeface="Arial"/>
                <a:cs typeface="Arial"/>
              </a:rPr>
              <a:t>North-star outcome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6A8C3F3-4756-450F-8B92-25B6CC785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05125" y="5772150"/>
            <a:ext cx="80962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83333"/>
          </a:bodyPr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Actionable findings that reach a documented, retested disposition while retaining their evidence chain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E8A499E-AC48-4F4E-972C-A0A6B4BC1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68AD55B-8D70-4A76-8B1E-43BDA3969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02896398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EEF6F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A7C68A6-7A68-484C-8667-538A4785F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10906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3150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Official links and tester resources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F5A2ED-0C38-4E72-BAE7-AB98BF0CD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009650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Click any link while viewing the PowerPoint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F52B0F-753A-4799-A38C-D3EBEEA38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09700"/>
            <a:ext cx="8763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5D5E5"/>
          </a:solidFill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E1EBF7-AF93-44E2-B318-79E416499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1752600"/>
            <a:ext cx="4572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Main website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14DC53-7C86-4FE1-806F-100048A15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57400"/>
            <a:ext cx="476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350" b="1" u="sng">
                <a:solidFill>
                  <a:srgbClr val="0B6FA4"/>
                </a:solidFill>
                <a:latin typeface="Arial"/>
                <a:ea typeface="Arial"/>
                <a:cs typeface="Arial"/>
                <a:hlinkClick xmlns:r="http://schemas.openxmlformats.org/officeDocument/2006/relationships" r:id="Rc05bfa8202674150"/>
              </a:rPr>
              <a:t>https://txvf.tinkextra.com/overview/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6F17D6-FEFA-4D1A-A780-E5D6C22FC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705100"/>
            <a:ext cx="4572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Why VunFisher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F8725D4-19DF-4E54-AC81-7787F0DBA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009900"/>
            <a:ext cx="476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350" b="1" u="sng">
                <a:solidFill>
                  <a:srgbClr val="0B6FA4"/>
                </a:solidFill>
                <a:latin typeface="Arial"/>
                <a:ea typeface="Arial"/>
                <a:cs typeface="Arial"/>
                <a:hlinkClick xmlns:r="http://schemas.openxmlformats.org/officeDocument/2006/relationships" r:id="Re3432a5aefc84be2"/>
              </a:rPr>
              <a:t>https://txvf.tinkextra.com/overview/why-vunfisher.html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B73CB5-D1FE-42F3-A7B9-35D5E3D6D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657600"/>
            <a:ext cx="4572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Download and installation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FA4F702-19C4-4CFC-B547-3EA9C75A0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962400"/>
            <a:ext cx="476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350" b="1" u="sng">
                <a:solidFill>
                  <a:srgbClr val="0B6FA4"/>
                </a:solidFill>
                <a:latin typeface="Arial"/>
                <a:ea typeface="Arial"/>
                <a:cs typeface="Arial"/>
                <a:hlinkClick xmlns:r="http://schemas.openxmlformats.org/officeDocument/2006/relationships" r:id="Ra896e55ce6e5406c"/>
              </a:rPr>
              <a:t>https://txvf.tinkextra.com/overview/downloads.html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85C575C-6701-4303-81E2-3DC55E4C4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4610100"/>
            <a:ext cx="4572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Resources and advisories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23C19F-A23C-4969-B344-726F1ED58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4914900"/>
            <a:ext cx="476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350" b="1" u="sng">
                <a:solidFill>
                  <a:srgbClr val="0B6FA4"/>
                </a:solidFill>
                <a:latin typeface="Arial"/>
                <a:ea typeface="Arial"/>
                <a:cs typeface="Arial"/>
                <a:hlinkClick xmlns:r="http://schemas.openxmlformats.org/officeDocument/2006/relationships" r:id="R4ceeece156d4466b"/>
              </a:rPr>
              <a:t>https://txvf.tinkextra.com/overview/resources.html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C65CB8-5A64-40B7-938F-B7DC4AACF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29375" y="1752600"/>
            <a:ext cx="4572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Capabilities and roadmap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4E27CB-D451-4F95-B0E0-2C7C05550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29375" y="2057400"/>
            <a:ext cx="476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350" b="1" u="sng">
                <a:solidFill>
                  <a:srgbClr val="0B6FA4"/>
                </a:solidFill>
                <a:latin typeface="Arial"/>
                <a:ea typeface="Arial"/>
                <a:cs typeface="Arial"/>
                <a:hlinkClick xmlns:r="http://schemas.openxmlformats.org/officeDocument/2006/relationships" r:id="Rab5aabde1fed4d13"/>
              </a:rPr>
              <a:t>https://txvf.tinkextra.com/overview/roadmap.html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BB1E4E5-6642-40A6-85CC-463D11872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29375" y="2705100"/>
            <a:ext cx="4572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Beta feedback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C89942-05B3-444D-BA88-FADCD23BC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29375" y="3009900"/>
            <a:ext cx="476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350" b="1" u="sng">
                <a:solidFill>
                  <a:srgbClr val="0B6FA4"/>
                </a:solidFill>
                <a:latin typeface="Arial"/>
                <a:ea typeface="Arial"/>
                <a:cs typeface="Arial"/>
                <a:hlinkClick xmlns:r="http://schemas.openxmlformats.org/officeDocument/2006/relationships" r:id="R640571e1026e4aca"/>
              </a:rPr>
              <a:t>https://txvf.tinkextra.com/overview/beta-feedback.html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0038908-171F-404F-B79C-5D27C1BF2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29375" y="3657600"/>
            <a:ext cx="4572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112B4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12B45"/>
                </a:solidFill>
                <a:latin typeface="Arial"/>
                <a:ea typeface="Arial"/>
                <a:cs typeface="Arial"/>
              </a:rPr>
              <a:t>Platform sign in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3746B4C-BBBB-46E2-B91B-BCFBE162E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29375" y="3962400"/>
            <a:ext cx="476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B6FA4"/>
                </a:solidFill>
                <a:latin typeface="Arial"/>
                <a:ea typeface="Arial"/>
                <a:cs typeface="Arial"/>
              </a:defRPr>
            </a:pPr>
            <a:r>
              <a:rPr sz="1350" b="1" u="sng">
                <a:solidFill>
                  <a:srgbClr val="0B6FA4"/>
                </a:solidFill>
                <a:latin typeface="Arial"/>
                <a:ea typeface="Arial"/>
                <a:cs typeface="Arial"/>
                <a:hlinkClick xmlns:r="http://schemas.openxmlformats.org/officeDocument/2006/relationships" r:id="Rbbf80f11e40446cf"/>
              </a:rPr>
              <a:t>https://txvf.tinkextra.com/login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588F7C6-088B-4384-9AF3-DDC21E3FE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29375" y="4857750"/>
            <a:ext cx="485775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07172B"/>
          </a:solidFill>
          <a:ln xmlns:a="http://schemas.openxmlformats.org/drawingml/2006/main" w="0">
            <a:noFill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4405640-8DE9-466F-8517-5342DF110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504825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98485"/>
          </a:bodyPr>
          <a:lstStyle xmlns:a="http://schemas.openxmlformats.org/drawingml/2006/main"/>
          <a:p xmlns:a="http://schemas.openxmlformats.org/drawingml/2006/main">
            <a:pPr algn="ctr">
              <a:buNone/>
              <a:defRPr sz="1650" b="1">
                <a:solidFill>
                  <a:srgbClr val="35D5E5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35D5E5"/>
                </a:solidFill>
                <a:latin typeface="Arial"/>
                <a:ea typeface="Arial"/>
                <a:cs typeface="Arial"/>
              </a:rPr>
              <a:t>Authorized testing only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1570B77-550E-4D7D-8CF8-F09BCBA82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5429250"/>
            <a:ext cx="4381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89912"/>
          </a:bodyPr>
          <a:lstStyle xmlns:a="http://schemas.openxmlformats.org/drawingml/2006/main"/>
          <a:p xmlns:a="http://schemas.openxmlformats.org/drawingml/2006/main">
            <a:pPr algn="ctr">
              <a:buNone/>
              <a:defRPr sz="14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Assess only systems and networks you own or have explicit permission to test.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FED185B-4A5C-46DB-AC2B-DEDD05323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43675"/>
            <a:ext cx="4762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5708A"/>
                </a:solidFill>
                <a:latin typeface="Arial"/>
                <a:ea typeface="Arial"/>
                <a:cs typeface="Arial"/>
              </a:rPr>
              <a:t>TX Cyber / VunFisher · Controlled beta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60874D0-9AFB-4AD6-B345-BCFF5455B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63300" y="6543675"/>
            <a:ext cx="476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  <a:defRPr sz="975" b="1">
                <a:solidFill>
                  <a:srgbClr val="55708A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5708A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17552684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2026-09-27T22:26:08.6330000Z</dcterms:created>
  <dcterms:modified xsi:type="dcterms:W3CDTF">2026-09-27T22:26:08.6330000Z</dcterms:modified>
</coreProperties>
</file>