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elcome" id="{b49fb8b0-2a0b-1a42-2b10-7304d9b49540}">
          <p14:sldIdLst>
            <p14:sldId id="256"/>
          </p14:sldIdLst>
        </p14:section>
        <p14:section name="Overview" id="{81fff155-4bb3-e086-d8af-c91a19c8b1b6}">
          <p14:sldIdLst>
            <p14:sldId id="257"/>
          </p14:sldIdLst>
        </p14:section>
        <p14:section name="Prepare a target" id="{d77dae3d-b369-3ab1-6fc3-db8afad1a297}">
          <p14:sldIdLst>
            <p14:sldId id="258"/>
            <p14:sldId id="259"/>
            <p14:sldId id="260"/>
            <p14:sldId id="261"/>
            <p14:sldId id="262"/>
            <p14:sldId id="271"/>
          </p14:sldIdLst>
        </p14:section>
        <p14:section name="Manual credential setup" id="{7b0a5a08-ec6b-4293-9b22-2d2872abd5ca}">
          <p14:sldIdLst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  <p14:section name="Wrap up" id="{6e7c4712-6769-11b3-5b1d-9a689eee5ddf}">
          <p14:sldIdLst>
            <p14:sldId id="272"/>
            <p14:sldId id="273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Training session. Every student needs VunFisher installed with an active license (see the deck "VunFisher: request and install"). Scan only computers you own or that your instructor has authorized in writing.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Lab suggestion: two virtual machines on a VMware or VirtualBox host-only network, for example scanner 192.168.56.10 and target 192.168.56.20.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a first class, the scanner and target can be two virtual machines on the same host network, or a student laptop and a lab VM. Never point it at computers outside the authorized lab.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download appears only while the license is active. INSTALL.cmd is optional: it copies the assistant to the profile and adds a desktop shortcut.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scan account yet? On the target, in an administrator Command Prompt: net user vfscan * /add then net localgroup Administrators vfscan /add. Windows asks for the new password; it is never typed into the assistant. Home editions of Windows and Public networks are not supported: the assistant stops and says why.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Test Connection fails, the result names the failing stage: secret, connectivity, sign-in, identity or privilege. Connectivity usually means the scanner IP typed in the assistant was wrong.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this part when the Target Setup Assistant cannot run (Windows Home, policy-managed computers, Linux targets) or when students should understand what the assistant does. Example addresses on the following slides: scanner 192.168.56.10, Windows target 192.168.56.20 named LAB-PC1, Linux target 192.168.56.30. Replace them with your lab addresses.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Sources: Tenable "Credentialed Checks on Windows" and Microsoft PowerShell remoting documentation (links on the last slide). The comparison describes setup requirements only; it does not claim the same detection coverage as Nessus.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Replace "Ethernet" with the InterfaceAlias that Get-NetConnectionProfile shows. Windows Home editions cannot accept WinRM connections from a local account in a supported way; use Pro, Enterprise or Education. Never type the password into a script, chat or screenshot.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Step 4 limits the built-in WinRM firewall rule to the scanner address. If several scanners are approved, list them separated by commas. Step 5 is what Microsoft calls UAC remote restrictions; domain accounts do not need it.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TrustedHosts is a list on the scanner of computers it may sign in to with NTLM. Keep it to the exact lab targets; never use the * wildcard. VunFisher itself never changes TrustedHosts.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reference name is a label, not the password. Use one reference per account, for example TXVF_LAB_PASSWORD. Passwords are never stored in the VunFisher database or reports; DPAPI remembers them encrypted for the current Windows user on this computer only.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VunFisher signs in without prompts, so a key protected by a passphrase must be loaded into the Windows ssh-agent first (ssh-add). For a lab, a key without a passphrase is acceptable if it is deleted after the course. On Alpine use adduser instead of useradd. The first connection records the target host key.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Target Setup Assistant guide (guide.html in the assistant ZIP) has the full Group Policy and Intune procedures, troubleshooting and rollback.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with AI becomes available once TX Cyber has enabled AI answers on the server.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Disable-PSRemoting alone does not stop the service or remove the firewall exception, which is why the extra commands are listed.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Keep this slide on screen during the hands-on part.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Share these links in the course chat. The Target Setup Assistant ZIP (Platform &gt; License in the app) also contains guide.html with Group Policy, Intune and rollback procedures.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Collect questions. Remind students to run the Undo steps (or the assistant Undo) on lab computers after the course.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bg>
      <p:bgPr>
        <a:solidFill>
          <a:srgbClr val="0F1F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1828800"/>
            <a:ext cx="5852160" cy="173736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48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49040"/>
            <a:ext cx="5669280" cy="128016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2000" dirty="0">
                <a:solidFill>
                  <a:schemeClr val="accent1"/>
                </a:solidFill>
              </a:defRPr>
            </a:lvl1pPr>
          </a:lstStyle>
          <a:p>
            <a:pPr indent="0" marL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bg>
      <p:bgPr>
        <a:solidFill>
          <a:srgbClr val="0F1F3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2377440"/>
            <a:ext cx="1069848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bg1"/>
                </a:solidFill>
              </a:defRPr>
            </a:lvl1pPr>
          </a:lstStyle>
          <a:p>
            <a:pPr algn="l" indent="0" marL="0">
              <a:buNone/>
            </a:pP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03320"/>
            <a:ext cx="1069848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2000" dirty="0">
                <a:solidFill>
                  <a:schemeClr val="accent1"/>
                </a:solidFill>
              </a:defRPr>
            </a:lvl1pPr>
          </a:lstStyle>
          <a:p>
            <a:pPr indent="0" marL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algn="l" indent="0" marL="0">
              <a:buNone/>
            </a:pPr>
            <a:endParaRPr lang="en-US" sz="3200" dirty="0"/>
          </a:p>
        </p:txBody>
      </p:sp>
      <p:sp>
        <p:nvSpPr>
          <p:cNvPr id="3" name="Text 0"/>
          <p:cNvSpPr/>
          <p:nvPr/>
        </p:nvSpPr>
        <p:spPr>
          <a:xfrm>
            <a:off x="548640" y="644652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4C6380"/>
                </a:solidFill>
              </a:rPr>
              <a:t>VunFisher credentialed scanning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txvf.tinkextra.com/overview/" TargetMode="External"/><Relationship Id="rId2" Type="http://schemas.openxmlformats.org/officeDocument/2006/relationships/hyperlink" Target="https://txvf.tinkextra.com/overview/downloads.html" TargetMode="External"/><Relationship Id="rId3" Type="http://schemas.openxmlformats.org/officeDocument/2006/relationships/hyperlink" Target="https://txvf.tinkextra.com/quote?for=student" TargetMode="External"/><Relationship Id="rId4" Type="http://schemas.openxmlformats.org/officeDocument/2006/relationships/hyperlink" Target="https://txvf.tinkextra.com/overview/roadmap.html#release-history" TargetMode="External"/><Relationship Id="rId5" Type="http://schemas.openxmlformats.org/officeDocument/2006/relationships/hyperlink" Target="http://127.0.0.1:8787/credentials" TargetMode="External"/><Relationship Id="rId6" Type="http://schemas.openxmlformats.org/officeDocument/2006/relationships/hyperlink" Target="https://learn.microsoft.com/en-us/powershell/module/microsoft.powershell.core/enable-psremoting?view=powershell-5.1" TargetMode="External"/><Relationship Id="rId7" Type="http://schemas.openxmlformats.org/officeDocument/2006/relationships/hyperlink" Target="https://learn.microsoft.com/powershell/module/microsoft.powershell.core/about/about_remote_troubleshooting" TargetMode="External"/><Relationship Id="rId8" Type="http://schemas.openxmlformats.org/officeDocument/2006/relationships/hyperlink" Target="https://learn.microsoft.com/en-us/powershell/scripting/security/remoting/winrm-security" TargetMode="External"/><Relationship Id="rId9" Type="http://schemas.openxmlformats.org/officeDocument/2006/relationships/hyperlink" Target="https://learn.microsoft.com/powershell/module/netsecurity/new-netfirewallrule" TargetMode="External"/><Relationship Id="rId10" Type="http://schemas.openxmlformats.org/officeDocument/2006/relationships/hyperlink" Target="https://support.microsoft.com/help/951016" TargetMode="External"/><Relationship Id="rId11" Type="http://schemas.openxmlformats.org/officeDocument/2006/relationships/hyperlink" Target="https://learn.microsoft.com/en-us/windows-server/administration/openssh/openssh_keymanagement" TargetMode="External"/><Relationship Id="rId12" Type="http://schemas.openxmlformats.org/officeDocument/2006/relationships/hyperlink" Target="https://docs.tenable.com/nessus/Content/CredentialedChecksOnWindows.htm" TargetMode="External"/><Relationship Id="rId13" Type="http://schemas.openxmlformats.org/officeDocument/2006/relationships/hyperlink" Target="https://docs.tenable.com/nessus/Content/SSH.htm" TargetMode="External"/><Relationship Id="rId14" Type="http://schemas.openxmlformats.org/officeDocument/2006/relationships/slideLayout" Target="../slideLayouts/slideLayout4.xml"/><Relationship Id="rId15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1828800"/>
            <a:ext cx="58521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</a:rPr>
              <a:t>VunFisher credentialed scanning</a:t>
            </a:r>
            <a:endParaRPr lang="en-US" sz="48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49040"/>
            <a:ext cx="56692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Prepare Windows and Linux targets with or without the Target Setup Assistant, and run your first credentialed scan</a:t>
            </a:r>
            <a:endParaRPr lang="en-US" sz="2000" dirty="0"/>
          </a:p>
        </p:txBody>
      </p:sp>
      <p:sp>
        <p:nvSpPr>
          <p:cNvPr id="4" name="screenshot-frame"/>
          <p:cNvSpPr/>
          <p:nvPr/>
        </p:nvSpPr>
        <p:spPr>
          <a:xfrm>
            <a:off x="6803136" y="1865376"/>
            <a:ext cx="4864608" cy="2783043"/>
          </a:xfrm>
          <a:prstGeom prst="roundRect">
            <a:avLst>
              <a:gd name="adj" fmla="val 2628"/>
            </a:avLst>
          </a:prstGeom>
          <a:solidFill>
            <a:srgbClr val="DDE5EE"/>
          </a:solidFill>
          <a:ln w="9525">
            <a:solidFill>
              <a:srgbClr val="C6D2DF"/>
            </a:solidFill>
            <a:prstDash val="solid"/>
          </a:ln>
          <a:effectLst>
            <a:outerShdw sx="100000" sy="100000" kx="0" ky="0" algn="bl" rotWithShape="0" blurRad="101600" dist="254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creenshot: credential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0" y="1920240"/>
            <a:ext cx="4754880" cy="26733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Before the training</a:t>
            </a:r>
            <a:endParaRPr lang="en-US" sz="3200" dirty="0"/>
          </a:p>
        </p:txBody>
      </p:sp>
      <p:sp>
        <p:nvSpPr>
          <p:cNvPr id="3" name="ready-card-0"/>
          <p:cNvSpPr/>
          <p:nvPr/>
        </p:nvSpPr>
        <p:spPr>
          <a:xfrm>
            <a:off x="548640" y="1463040"/>
            <a:ext cx="5440680" cy="1600200"/>
          </a:xfrm>
          <a:prstGeom prst="roundRect">
            <a:avLst>
              <a:gd name="adj" fmla="val 6857"/>
            </a:avLst>
          </a:prstGeom>
          <a:solidFill>
            <a:srgbClr val="E3F4F2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4" name="step-badge-1"/>
          <p:cNvSpPr/>
          <p:nvPr/>
        </p:nvSpPr>
        <p:spPr>
          <a:xfrm>
            <a:off x="822960" y="17373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822960" y="17373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1</a:t>
            </a:r>
            <a:endParaRPr lang="en-US" sz="1800" dirty="0"/>
          </a:p>
        </p:txBody>
      </p:sp>
      <p:sp>
        <p:nvSpPr>
          <p:cNvPr id="6" name="Text 4"/>
          <p:cNvSpPr txBox="1"/>
          <p:nvPr/>
        </p:nvSpPr>
        <p:spPr>
          <a:xfrm>
            <a:off x="1463040" y="1691640"/>
            <a:ext cx="4297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800" b="1" dirty="0">
                <a:solidFill>
                  <a:schemeClr val="tx1"/>
                </a:solidFill>
              </a:rPr>
              <a:t>VunFisher installed and active</a:t>
            </a:r>
            <a:endParaRPr lang="en-US" sz="18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Platform &gt; License shows ACTIVE (request and install deck)</a:t>
            </a:r>
            <a:endParaRPr lang="en-US" sz="1800" dirty="0"/>
          </a:p>
        </p:txBody>
      </p:sp>
      <p:sp>
        <p:nvSpPr>
          <p:cNvPr id="7" name="ready-card-1"/>
          <p:cNvSpPr/>
          <p:nvPr/>
        </p:nvSpPr>
        <p:spPr>
          <a:xfrm>
            <a:off x="6172200" y="1463040"/>
            <a:ext cx="5440680" cy="1600200"/>
          </a:xfrm>
          <a:prstGeom prst="roundRect">
            <a:avLst>
              <a:gd name="adj" fmla="val 6857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8" name="step-badge-2"/>
          <p:cNvSpPr/>
          <p:nvPr/>
        </p:nvSpPr>
        <p:spPr>
          <a:xfrm>
            <a:off x="6446520" y="17373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6446520" y="17373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2</a:t>
            </a:r>
            <a:endParaRPr lang="en-US" sz="1800" dirty="0"/>
          </a:p>
        </p:txBody>
      </p:sp>
      <p:sp>
        <p:nvSpPr>
          <p:cNvPr id="10" name="Text 8"/>
          <p:cNvSpPr txBox="1"/>
          <p:nvPr/>
        </p:nvSpPr>
        <p:spPr>
          <a:xfrm>
            <a:off x="7086600" y="1691640"/>
            <a:ext cx="4297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800" b="1" dirty="0">
                <a:solidFill>
                  <a:schemeClr val="tx1"/>
                </a:solidFill>
              </a:rPr>
              <a:t>Two computers on the same network</a:t>
            </a:r>
            <a:endParaRPr lang="en-US" sz="18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The scanner (runs VunFisher) and a target: a lab VM or a second PC</a:t>
            </a:r>
            <a:endParaRPr lang="en-US" sz="1800" dirty="0"/>
          </a:p>
        </p:txBody>
      </p:sp>
      <p:sp>
        <p:nvSpPr>
          <p:cNvPr id="11" name="ready-card-2"/>
          <p:cNvSpPr/>
          <p:nvPr/>
        </p:nvSpPr>
        <p:spPr>
          <a:xfrm>
            <a:off x="548640" y="3291840"/>
            <a:ext cx="5440680" cy="1600200"/>
          </a:xfrm>
          <a:prstGeom prst="roundRect">
            <a:avLst>
              <a:gd name="adj" fmla="val 6857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2" name="step-badge-3"/>
          <p:cNvSpPr/>
          <p:nvPr/>
        </p:nvSpPr>
        <p:spPr>
          <a:xfrm>
            <a:off x="822960" y="35661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822960" y="35661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3</a:t>
            </a:r>
            <a:endParaRPr lang="en-US" sz="1800" dirty="0"/>
          </a:p>
        </p:txBody>
      </p:sp>
      <p:sp>
        <p:nvSpPr>
          <p:cNvPr id="14" name="Text 12"/>
          <p:cNvSpPr txBox="1"/>
          <p:nvPr/>
        </p:nvSpPr>
        <p:spPr>
          <a:xfrm>
            <a:off x="1463040" y="3520440"/>
            <a:ext cx="4297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800" b="1" dirty="0">
                <a:solidFill>
                  <a:schemeClr val="tx1"/>
                </a:solidFill>
              </a:rPr>
              <a:t>Administrator rights on the target</a:t>
            </a:r>
            <a:endParaRPr lang="en-US" sz="18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To turn on remote management and create a scan account</a:t>
            </a:r>
            <a:endParaRPr lang="en-US" sz="1800" dirty="0"/>
          </a:p>
        </p:txBody>
      </p:sp>
      <p:sp>
        <p:nvSpPr>
          <p:cNvPr id="15" name="ready-card-3"/>
          <p:cNvSpPr/>
          <p:nvPr/>
        </p:nvSpPr>
        <p:spPr>
          <a:xfrm>
            <a:off x="6172200" y="3291840"/>
            <a:ext cx="5440680" cy="1600200"/>
          </a:xfrm>
          <a:prstGeom prst="roundRect">
            <a:avLst>
              <a:gd name="adj" fmla="val 6857"/>
            </a:avLst>
          </a:prstGeom>
          <a:solidFill>
            <a:srgbClr val="E3F4F2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6" name="step-badge-4"/>
          <p:cNvSpPr/>
          <p:nvPr/>
        </p:nvSpPr>
        <p:spPr>
          <a:xfrm>
            <a:off x="6446520" y="35661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446520" y="35661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4</a:t>
            </a:r>
            <a:endParaRPr lang="en-US" sz="1800" dirty="0"/>
          </a:p>
        </p:txBody>
      </p:sp>
      <p:sp>
        <p:nvSpPr>
          <p:cNvPr id="18" name="Text 16"/>
          <p:cNvSpPr txBox="1"/>
          <p:nvPr/>
        </p:nvSpPr>
        <p:spPr>
          <a:xfrm>
            <a:off x="7086600" y="3520440"/>
            <a:ext cx="42976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800" b="1" dirty="0">
                <a:solidFill>
                  <a:schemeClr val="tx1"/>
                </a:solidFill>
              </a:rPr>
              <a:t>Written authorization</a:t>
            </a:r>
            <a:endParaRPr lang="en-US" sz="18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Only scan computers you own or your instructor has approved</a:t>
            </a:r>
            <a:endParaRPr lang="en-US" sz="1800" dirty="0"/>
          </a:p>
        </p:txBody>
      </p:sp>
      <p:sp>
        <p:nvSpPr>
          <p:cNvPr id="19" name="callout"/>
          <p:cNvSpPr/>
          <p:nvPr/>
        </p:nvSpPr>
        <p:spPr>
          <a:xfrm>
            <a:off x="548640" y="5349240"/>
            <a:ext cx="11064240" cy="685800"/>
          </a:xfrm>
          <a:prstGeom prst="roundRect">
            <a:avLst>
              <a:gd name="adj" fmla="val 13333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731520" y="5422392"/>
            <a:ext cx="10698480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Two ways to prepare a Windows target: the Target Setup Assistant (Part 1, easiest) or by hand (Part 2, also covers Linux).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2377440"/>
            <a:ext cx="10698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Part 1: Prepare a Windows target with the assistant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03320"/>
            <a:ext cx="10698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Target Setup Assistant 0.3.0, run on the computer you will scan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Scanner and target: who does what</a:t>
            </a:r>
            <a:endParaRPr lang="en-US" sz="3200" dirty="0"/>
          </a:p>
        </p:txBody>
      </p:sp>
      <p:sp>
        <p:nvSpPr>
          <p:cNvPr id="3" name="scanner-box"/>
          <p:cNvSpPr/>
          <p:nvPr/>
        </p:nvSpPr>
        <p:spPr>
          <a:xfrm>
            <a:off x="731520" y="1645920"/>
            <a:ext cx="4023360" cy="2194560"/>
          </a:xfrm>
          <a:prstGeom prst="roundRect">
            <a:avLst>
              <a:gd name="adj" fmla="val 6250"/>
            </a:avLst>
          </a:prstGeom>
          <a:solidFill>
            <a:srgbClr val="E8EDF8"/>
          </a:solidFill>
          <a:ln w="9525">
            <a:solidFill>
              <a:srgbClr val="C6D2DF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1005840" y="1828800"/>
            <a:ext cx="35661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Scanner computer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Runs VunFisher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Holds the scan account password</a:t>
            </a:r>
            <a:endParaRPr lang="en-US" sz="1500" dirty="0"/>
          </a:p>
        </p:txBody>
      </p:sp>
      <p:sp>
        <p:nvSpPr>
          <p:cNvPr id="5" name="target-box"/>
          <p:cNvSpPr/>
          <p:nvPr/>
        </p:nvSpPr>
        <p:spPr>
          <a:xfrm>
            <a:off x="7406640" y="1645920"/>
            <a:ext cx="4023360" cy="2194560"/>
          </a:xfrm>
          <a:prstGeom prst="roundRect">
            <a:avLst>
              <a:gd name="adj" fmla="val 6250"/>
            </a:avLst>
          </a:prstGeom>
          <a:solidFill>
            <a:srgbClr val="E3F4F2"/>
          </a:solidFill>
          <a:ln w="9525">
            <a:solidFill>
              <a:srgbClr val="C6D2DF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7680960" y="1828800"/>
            <a:ext cx="35661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tx1"/>
                </a:solidFill>
              </a:rPr>
              <a:t>Target computer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Runs the Target Setup Assistant</a:t>
            </a:r>
            <a:endParaRPr lang="en-US" sz="1500" dirty="0"/>
          </a:p>
          <a:p>
            <a:pPr indent="0" marL="0">
              <a:buNone/>
            </a:pPr>
            <a:r>
              <a:rPr lang="en-US" sz="1500" dirty="0">
                <a:solidFill>
                  <a:schemeClr val="tx1"/>
                </a:solidFill>
              </a:rPr>
              <a:t>Allows only the scanner to connect</a:t>
            </a:r>
            <a:endParaRPr lang="en-US" sz="1500" dirty="0"/>
          </a:p>
        </p:txBody>
      </p:sp>
      <p:sp>
        <p:nvSpPr>
          <p:cNvPr id="7" name="winrm-arrow"/>
          <p:cNvSpPr/>
          <p:nvPr/>
        </p:nvSpPr>
        <p:spPr>
          <a:xfrm>
            <a:off x="4937760" y="2743200"/>
            <a:ext cx="2286000" cy="0"/>
          </a:xfrm>
          <a:prstGeom prst="line">
            <a:avLst/>
          </a:prstGeom>
          <a:noFill/>
          <a:ln w="38100">
            <a:solidFill>
              <a:srgbClr val="0A6F75"/>
            </a:solidFill>
            <a:prstDash val="solid"/>
            <a:tailEnd type="triangle"/>
          </a:ln>
        </p:spPr>
      </p:sp>
      <p:sp>
        <p:nvSpPr>
          <p:cNvPr id="8" name="Text 6"/>
          <p:cNvSpPr txBox="1"/>
          <p:nvPr/>
        </p:nvSpPr>
        <p:spPr>
          <a:xfrm>
            <a:off x="4754880" y="2148840"/>
            <a:ext cx="26517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Windows Remote Management, port 5985</a:t>
            </a:r>
            <a:endParaRPr lang="en-US" sz="1300" dirty="0"/>
          </a:p>
        </p:txBody>
      </p:sp>
      <p:sp>
        <p:nvSpPr>
          <p:cNvPr id="9" name="callout"/>
          <p:cNvSpPr/>
          <p:nvPr/>
        </p:nvSpPr>
        <p:spPr>
          <a:xfrm>
            <a:off x="731520" y="4389120"/>
            <a:ext cx="10698480" cy="822960"/>
          </a:xfrm>
          <a:prstGeom prst="roundRect">
            <a:avLst>
              <a:gd name="adj" fmla="val 11111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914400" y="4462272"/>
            <a:ext cx="1033272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The assistant never asks for, shows or stores a password. You type the scan account password only in VunFisher on the scanner.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Get and start the Target Setup Assistant</a:t>
            </a:r>
            <a:endParaRPr lang="en-US" sz="3200" dirty="0"/>
          </a:p>
        </p:txBody>
      </p:sp>
      <p:sp>
        <p:nvSpPr>
          <p:cNvPr id="3" name="screenshot-frame"/>
          <p:cNvSpPr/>
          <p:nvPr/>
        </p:nvSpPr>
        <p:spPr>
          <a:xfrm>
            <a:off x="5614416" y="1271016"/>
            <a:ext cx="6053328" cy="3451371"/>
          </a:xfrm>
          <a:prstGeom prst="roundRect">
            <a:avLst>
              <a:gd name="adj" fmla="val 2120"/>
            </a:avLst>
          </a:prstGeom>
          <a:solidFill>
            <a:srgbClr val="DDE5EE"/>
          </a:solidFill>
          <a:ln w="9525">
            <a:solidFill>
              <a:srgbClr val="C6D2DF"/>
            </a:solidFill>
            <a:prstDash val="solid"/>
          </a:ln>
          <a:effectLst>
            <a:outerShdw sx="100000" sy="100000" kx="0" ky="0" algn="bl" rotWithShape="0" blurRad="101600" dist="25400" dir="5400000">
              <a:srgbClr val="000000">
                <a:alpha val="18000"/>
              </a:srgbClr>
            </a:outerShdw>
          </a:effectLst>
        </p:spPr>
      </p:sp>
      <p:pic>
        <p:nvPicPr>
          <p:cNvPr id="4" name="Image 0" descr="Screenshot: license active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69280" y="1325880"/>
            <a:ext cx="5943600" cy="3341643"/>
          </a:xfrm>
          <a:prstGeom prst="rect">
            <a:avLst/>
          </a:prstGeom>
        </p:spPr>
      </p:pic>
      <p:sp>
        <p:nvSpPr>
          <p:cNvPr id="5" name="step-badge-5"/>
          <p:cNvSpPr/>
          <p:nvPr/>
        </p:nvSpPr>
        <p:spPr>
          <a:xfrm>
            <a:off x="548640" y="146304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4630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1097280" y="1417320"/>
            <a:ext cx="42976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Download it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VunFisher &gt; Platform &gt; License &gt; Download Target Setup Assistant 0.3.0</a:t>
            </a:r>
            <a:endParaRPr lang="en-US" sz="1500" dirty="0"/>
          </a:p>
        </p:txBody>
      </p:sp>
      <p:sp>
        <p:nvSpPr>
          <p:cNvPr id="8" name="step-badge-6"/>
          <p:cNvSpPr/>
          <p:nvPr/>
        </p:nvSpPr>
        <p:spPr>
          <a:xfrm>
            <a:off x="548640" y="25603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548640" y="2560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2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1097280" y="2514600"/>
            <a:ext cx="42976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Copy the ZIP to the target computer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USB drive or shared folder</a:t>
            </a:r>
            <a:endParaRPr lang="en-US" sz="1500" dirty="0"/>
          </a:p>
        </p:txBody>
      </p:sp>
      <p:sp>
        <p:nvSpPr>
          <p:cNvPr id="11" name="step-badge-7"/>
          <p:cNvSpPr/>
          <p:nvPr/>
        </p:nvSpPr>
        <p:spPr>
          <a:xfrm>
            <a:off x="548640" y="36576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548640" y="36576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3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1097280" y="3611880"/>
            <a:ext cx="42976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Extract All on the target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Then double-click Start-Assistant.cmd</a:t>
            </a:r>
            <a:endParaRPr lang="en-US" sz="1500" dirty="0"/>
          </a:p>
        </p:txBody>
      </p:sp>
      <p:sp>
        <p:nvSpPr>
          <p:cNvPr id="14" name="step-badge-8"/>
          <p:cNvSpPr/>
          <p:nvPr/>
        </p:nvSpPr>
        <p:spPr>
          <a:xfrm>
            <a:off x="548640" y="475488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" y="47548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4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1097280" y="4709160"/>
            <a:ext cx="429768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Approve the Windows prompt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The assistant needs administrator rights on the target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The assistant walks you through five steps</a:t>
            </a:r>
            <a:endParaRPr lang="en-US" sz="3200" dirty="0"/>
          </a:p>
        </p:txBody>
      </p:sp>
      <p:sp>
        <p:nvSpPr>
          <p:cNvPr id="3" name="wizard-row-0"/>
          <p:cNvSpPr/>
          <p:nvPr/>
        </p:nvSpPr>
        <p:spPr>
          <a:xfrm>
            <a:off x="548640" y="1371600"/>
            <a:ext cx="11064240" cy="804672"/>
          </a:xfrm>
          <a:prstGeom prst="roundRect">
            <a:avLst>
              <a:gd name="adj" fmla="val 11364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4" name="step-badge-9"/>
          <p:cNvSpPr/>
          <p:nvPr/>
        </p:nvSpPr>
        <p:spPr>
          <a:xfrm>
            <a:off x="777240" y="1554480"/>
            <a:ext cx="438912" cy="43891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77240" y="1554480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1</a:t>
            </a:r>
            <a:endParaRPr lang="en-US" sz="1800" dirty="0"/>
          </a:p>
        </p:txBody>
      </p:sp>
      <p:sp>
        <p:nvSpPr>
          <p:cNvPr id="6" name="Text 4"/>
          <p:cNvSpPr txBox="1"/>
          <p:nvPr/>
        </p:nvSpPr>
        <p:spPr>
          <a:xfrm>
            <a:off x="1463040" y="1371600"/>
            <a:ext cx="29260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Check this computer</a:t>
            </a:r>
            <a:endParaRPr lang="en-US" sz="1700" dirty="0"/>
          </a:p>
        </p:txBody>
      </p:sp>
      <p:sp>
        <p:nvSpPr>
          <p:cNvPr id="7" name="Text 5"/>
          <p:cNvSpPr txBox="1"/>
          <p:nvPr/>
        </p:nvSpPr>
        <p:spPr>
          <a:xfrm>
            <a:off x="4480560" y="1371600"/>
            <a:ext cx="69494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Reads network type, remote management and firewall. Changes nothing. Fix any STOP line first.</a:t>
            </a:r>
            <a:endParaRPr lang="en-US" sz="1400" dirty="0"/>
          </a:p>
        </p:txBody>
      </p:sp>
      <p:sp>
        <p:nvSpPr>
          <p:cNvPr id="8" name="wizard-row-1"/>
          <p:cNvSpPr/>
          <p:nvPr/>
        </p:nvSpPr>
        <p:spPr>
          <a:xfrm>
            <a:off x="548640" y="2304288"/>
            <a:ext cx="11064240" cy="804672"/>
          </a:xfrm>
          <a:prstGeom prst="roundRect">
            <a:avLst>
              <a:gd name="adj" fmla="val 11364"/>
            </a:avLst>
          </a:prstGeom>
          <a:solidFill>
            <a:srgbClr val="FFFFFF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9" name="step-badge-10"/>
          <p:cNvSpPr/>
          <p:nvPr/>
        </p:nvSpPr>
        <p:spPr>
          <a:xfrm>
            <a:off x="777240" y="2487168"/>
            <a:ext cx="438912" cy="43891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77240" y="2487168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2</a:t>
            </a:r>
            <a:endParaRPr lang="en-US" sz="1800" dirty="0"/>
          </a:p>
        </p:txBody>
      </p:sp>
      <p:sp>
        <p:nvSpPr>
          <p:cNvPr id="11" name="Text 9"/>
          <p:cNvSpPr txBox="1"/>
          <p:nvPr/>
        </p:nvSpPr>
        <p:spPr>
          <a:xfrm>
            <a:off x="1463040" y="2304288"/>
            <a:ext cx="29260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Scanner and account</a:t>
            </a:r>
            <a:endParaRPr lang="en-US" sz="1700" dirty="0"/>
          </a:p>
        </p:txBody>
      </p:sp>
      <p:sp>
        <p:nvSpPr>
          <p:cNvPr id="12" name="Text 10"/>
          <p:cNvSpPr txBox="1"/>
          <p:nvPr/>
        </p:nvSpPr>
        <p:spPr>
          <a:xfrm>
            <a:off x="4480560" y="2304288"/>
            <a:ext cx="69494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Scanner IPv4 address (run ipconfig on the scanner) and the scan account, e.g. PC-NAME\vfscan.</a:t>
            </a:r>
            <a:endParaRPr lang="en-US" sz="1400" dirty="0"/>
          </a:p>
        </p:txBody>
      </p:sp>
      <p:sp>
        <p:nvSpPr>
          <p:cNvPr id="13" name="wizard-row-2"/>
          <p:cNvSpPr/>
          <p:nvPr/>
        </p:nvSpPr>
        <p:spPr>
          <a:xfrm>
            <a:off x="548640" y="3236976"/>
            <a:ext cx="11064240" cy="804672"/>
          </a:xfrm>
          <a:prstGeom prst="roundRect">
            <a:avLst>
              <a:gd name="adj" fmla="val 11364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4" name="step-badge-11"/>
          <p:cNvSpPr/>
          <p:nvPr/>
        </p:nvSpPr>
        <p:spPr>
          <a:xfrm>
            <a:off x="777240" y="3419856"/>
            <a:ext cx="438912" cy="43891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777240" y="3419856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1463040" y="3236976"/>
            <a:ext cx="29260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Preview the changes</a:t>
            </a:r>
            <a:endParaRPr lang="en-US" sz="1700" dirty="0"/>
          </a:p>
        </p:txBody>
      </p:sp>
      <p:sp>
        <p:nvSpPr>
          <p:cNvPr id="17" name="Text 15"/>
          <p:cNvSpPr txBox="1"/>
          <p:nvPr/>
        </p:nvSpPr>
        <p:spPr>
          <a:xfrm>
            <a:off x="4480560" y="3236976"/>
            <a:ext cx="69494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Shows exactly what will change. Nothing has changed yet.</a:t>
            </a:r>
            <a:endParaRPr lang="en-US" sz="1400" dirty="0"/>
          </a:p>
        </p:txBody>
      </p:sp>
      <p:sp>
        <p:nvSpPr>
          <p:cNvPr id="18" name="wizard-row-3"/>
          <p:cNvSpPr/>
          <p:nvPr/>
        </p:nvSpPr>
        <p:spPr>
          <a:xfrm>
            <a:off x="548640" y="4169664"/>
            <a:ext cx="11064240" cy="804672"/>
          </a:xfrm>
          <a:prstGeom prst="roundRect">
            <a:avLst>
              <a:gd name="adj" fmla="val 11364"/>
            </a:avLst>
          </a:prstGeom>
          <a:solidFill>
            <a:srgbClr val="FFFFFF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9" name="step-badge-12"/>
          <p:cNvSpPr/>
          <p:nvPr/>
        </p:nvSpPr>
        <p:spPr>
          <a:xfrm>
            <a:off x="777240" y="4352544"/>
            <a:ext cx="438912" cy="43891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777240" y="4352544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4</a:t>
            </a:r>
            <a:endParaRPr lang="en-US" sz="1800" dirty="0"/>
          </a:p>
        </p:txBody>
      </p:sp>
      <p:sp>
        <p:nvSpPr>
          <p:cNvPr id="21" name="Text 19"/>
          <p:cNvSpPr txBox="1"/>
          <p:nvPr/>
        </p:nvSpPr>
        <p:spPr>
          <a:xfrm>
            <a:off x="1463040" y="4169664"/>
            <a:ext cx="29260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Apply the changes</a:t>
            </a:r>
            <a:endParaRPr lang="en-US" sz="1700" dirty="0"/>
          </a:p>
        </p:txBody>
      </p:sp>
      <p:sp>
        <p:nvSpPr>
          <p:cNvPr id="22" name="Text 20"/>
          <p:cNvSpPr txBox="1"/>
          <p:nvPr/>
        </p:nvSpPr>
        <p:spPr>
          <a:xfrm>
            <a:off x="4480560" y="4169664"/>
            <a:ext cx="69494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After you approve. A checkpoint folder is saved; keep its path for Undo.</a:t>
            </a:r>
            <a:endParaRPr lang="en-US" sz="1400" dirty="0"/>
          </a:p>
        </p:txBody>
      </p:sp>
      <p:sp>
        <p:nvSpPr>
          <p:cNvPr id="23" name="wizard-row-4"/>
          <p:cNvSpPr/>
          <p:nvPr/>
        </p:nvSpPr>
        <p:spPr>
          <a:xfrm>
            <a:off x="548640" y="5102352"/>
            <a:ext cx="11064240" cy="804672"/>
          </a:xfrm>
          <a:prstGeom prst="roundRect">
            <a:avLst>
              <a:gd name="adj" fmla="val 11364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24" name="step-badge-13"/>
          <p:cNvSpPr/>
          <p:nvPr/>
        </p:nvSpPr>
        <p:spPr>
          <a:xfrm>
            <a:off x="777240" y="5285232"/>
            <a:ext cx="438912" cy="438912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777240" y="5285232"/>
            <a:ext cx="438912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chemeClr val="tx2"/>
                </a:solidFill>
              </a:rPr>
              <a:t>5</a:t>
            </a:r>
            <a:endParaRPr lang="en-US" sz="1800" dirty="0"/>
          </a:p>
        </p:txBody>
      </p:sp>
      <p:sp>
        <p:nvSpPr>
          <p:cNvPr id="26" name="Text 24"/>
          <p:cNvSpPr txBox="1"/>
          <p:nvPr/>
        </p:nvSpPr>
        <p:spPr>
          <a:xfrm>
            <a:off x="1463040" y="5102352"/>
            <a:ext cx="292608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chemeClr val="tx1"/>
                </a:solidFill>
              </a:rPr>
              <a:t>Connect VunFisher</a:t>
            </a:r>
            <a:endParaRPr lang="en-US" sz="1700" dirty="0"/>
          </a:p>
        </p:txBody>
      </p:sp>
      <p:sp>
        <p:nvSpPr>
          <p:cNvPr id="27" name="Text 25"/>
          <p:cNvSpPr txBox="1"/>
          <p:nvPr/>
        </p:nvSpPr>
        <p:spPr>
          <a:xfrm>
            <a:off x="4480560" y="5102352"/>
            <a:ext cx="6949440" cy="8046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Shows the exact credential settings to enter on the scanner.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On the scanner: create and test the credential</a:t>
            </a:r>
            <a:endParaRPr lang="en-US" sz="3200" dirty="0"/>
          </a:p>
        </p:txBody>
      </p:sp>
      <p:sp>
        <p:nvSpPr>
          <p:cNvPr id="3" name="screenshot-frame"/>
          <p:cNvSpPr/>
          <p:nvPr/>
        </p:nvSpPr>
        <p:spPr>
          <a:xfrm>
            <a:off x="4882896" y="1271016"/>
            <a:ext cx="6784848" cy="3862651"/>
          </a:xfrm>
          <a:prstGeom prst="roundRect">
            <a:avLst>
              <a:gd name="adj" fmla="val 1894"/>
            </a:avLst>
          </a:prstGeom>
          <a:solidFill>
            <a:srgbClr val="DDE5EE"/>
          </a:solidFill>
          <a:ln w="9525">
            <a:solidFill>
              <a:srgbClr val="C6D2DF"/>
            </a:solidFill>
            <a:prstDash val="solid"/>
          </a:ln>
          <a:effectLst>
            <a:outerShdw sx="100000" sy="100000" kx="0" ky="0" algn="bl" rotWithShape="0" blurRad="101600" dist="25400" dir="5400000">
              <a:srgbClr val="000000">
                <a:alpha val="18000"/>
              </a:srgbClr>
            </a:outerShdw>
          </a:effectLst>
        </p:spPr>
      </p:sp>
      <p:pic>
        <p:nvPicPr>
          <p:cNvPr id="4" name="Image 0" descr="Screenshot: credential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7760" y="1325880"/>
            <a:ext cx="6675120" cy="3752923"/>
          </a:xfrm>
          <a:prstGeom prst="rect">
            <a:avLst/>
          </a:prstGeom>
        </p:spPr>
      </p:pic>
      <p:sp>
        <p:nvSpPr>
          <p:cNvPr id="5" name="step-badge-14"/>
          <p:cNvSpPr/>
          <p:nvPr/>
        </p:nvSpPr>
        <p:spPr>
          <a:xfrm>
            <a:off x="548640" y="13716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3716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1097280" y="132588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Open Credentials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Left menu: ASSESS &gt; Credentials</a:t>
            </a:r>
            <a:endParaRPr lang="en-US" sz="1400" dirty="0"/>
          </a:p>
        </p:txBody>
      </p:sp>
      <p:sp>
        <p:nvSpPr>
          <p:cNvPr id="8" name="step-badge-15"/>
          <p:cNvSpPr/>
          <p:nvPr/>
        </p:nvSpPr>
        <p:spPr>
          <a:xfrm>
            <a:off x="548640" y="23317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548640" y="23317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2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1097280" y="228600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1 Create Credential Profile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Windows WinRM, user, computer name, 5985, reference TXVF_LAB_PASSWORD</a:t>
            </a:r>
            <a:endParaRPr lang="en-US" sz="1400" dirty="0"/>
          </a:p>
        </p:txBody>
      </p:sp>
      <p:sp>
        <p:nvSpPr>
          <p:cNvPr id="11" name="step-badge-16"/>
          <p:cNvSpPr/>
          <p:nvPr/>
        </p:nvSpPr>
        <p:spPr>
          <a:xfrm>
            <a:off x="548640" y="329184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548640" y="329184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3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1097280" y="324612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2 Add Windows Password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Pick the profile and type the password</a:t>
            </a:r>
            <a:endParaRPr lang="en-US" sz="1400" dirty="0"/>
          </a:p>
        </p:txBody>
      </p:sp>
      <p:sp>
        <p:nvSpPr>
          <p:cNvPr id="14" name="step-badge-17"/>
          <p:cNvSpPr/>
          <p:nvPr/>
        </p:nvSpPr>
        <p:spPr>
          <a:xfrm>
            <a:off x="548640" y="425196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" y="425196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4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1097280" y="420624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3 Test Connection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Target address + profile &gt; Test Credential; every stage should pass</a:t>
            </a:r>
            <a:endParaRPr lang="en-US" sz="1400" dirty="0"/>
          </a:p>
        </p:txBody>
      </p:sp>
      <p:sp>
        <p:nvSpPr>
          <p:cNvPr id="17" name="step-badge-18"/>
          <p:cNvSpPr/>
          <p:nvPr/>
        </p:nvSpPr>
        <p:spPr>
          <a:xfrm>
            <a:off x="548640" y="521208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" y="52120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5</a:t>
            </a:r>
            <a:endParaRPr lang="en-US" sz="1400" dirty="0"/>
          </a:p>
        </p:txBody>
      </p:sp>
      <p:sp>
        <p:nvSpPr>
          <p:cNvPr id="19" name="Text 16"/>
          <p:cNvSpPr txBox="1"/>
          <p:nvPr/>
        </p:nvSpPr>
        <p:spPr>
          <a:xfrm>
            <a:off x="1097280" y="5166360"/>
            <a:ext cx="36576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Then scan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New Scan &gt; Credentialed Windows Assessment &gt; select the profile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2377440"/>
            <a:ext cx="10698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Part 2: Prepare targets by hand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03320"/>
            <a:ext cx="10698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Prepare Windows and Linux targets by hand, the way scanner guides such as Nessus describe it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What a credentialed scan needs</a:t>
            </a:r>
            <a:endParaRPr lang="en-US" sz="32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64240" cy="914400"/>
        </p:xfrm>
        <a:graphic>
          <a:graphicData uri="http://schemas.openxmlformats.org/drawingml/2006/table">
            <a:tbl>
              <a:tblPr/>
              <a:tblGrid>
                <a:gridCol w="2377440"/>
                <a:gridCol w="4023360"/>
                <a:gridCol w="4663440"/>
              </a:tblGrid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F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Nessus (for comparison)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F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VunFisher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F2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Windows connection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SMB (445) and WMI; Remote Registry and admin shares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Windows Remote Management (WinRM), TCP 5985, PowerShell remoting with Negotiate sign-in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Windows account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Administrator-level account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Administrator-level account (local or domain)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Local accounts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Remote UAC setting (LocalAccountTokenFilterPolicy)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Same setting, only for local accounts, and only when needed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Linux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SSH with a password or key; often sudo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SSH with a key; no sudo needed (reads the installed package list)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3F8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b="1" dirty="0">
                          <a:solidFill>
                            <a:srgbClr val="142842"/>
                          </a:solidFill>
                        </a:rPr>
                        <a:t>Where the password goes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Scan policy credentials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400" dirty="0">
                          <a:solidFill>
                            <a:srgbClr val="142842"/>
                          </a:solidFill>
                        </a:rPr>
                        <a:t>Credentials page on the scanner; never on the target</a:t>
                      </a:r>
                      <a:endParaRPr lang="en-US" sz="1400" dirty="0"/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6DDE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callout"/>
          <p:cNvSpPr/>
          <p:nvPr/>
        </p:nvSpPr>
        <p:spPr>
          <a:xfrm>
            <a:off x="548640" y="5212080"/>
            <a:ext cx="11064240" cy="685800"/>
          </a:xfrm>
          <a:prstGeom prst="roundRect">
            <a:avLst>
              <a:gd name="adj" fmla="val 13333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31520" y="5285232"/>
            <a:ext cx="10698480" cy="5394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VunFisher does not need Remote Registry, admin shares or SMB for credentialed Windows checks: leave those as they are.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Windows target, by hand (1 of 2)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344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On the target: open Windows PowerShell as administrator</a:t>
            </a:r>
            <a:endParaRPr lang="en-US" sz="1600" dirty="0"/>
          </a:p>
        </p:txBody>
      </p:sp>
      <p:sp>
        <p:nvSpPr>
          <p:cNvPr id="4" name="code-block"/>
          <p:cNvSpPr/>
          <p:nvPr/>
        </p:nvSpPr>
        <p:spPr>
          <a:xfrm>
            <a:off x="548640" y="1645920"/>
            <a:ext cx="11064240" cy="3657600"/>
          </a:xfrm>
          <a:prstGeom prst="roundRect">
            <a:avLst>
              <a:gd name="adj" fmla="val 2000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31520" y="1755648"/>
            <a:ext cx="10698480" cy="3438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A scan account (Windows asks for the new password; type it there only)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 user vfscan * /add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 localgroup Administrators vfscan /add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The network must be Private (or Domain), not Public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Get-NetConnectionProfile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Set-NetConnectionProfile -InterfaceAlias "Ethernet" -NetworkCategory Private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Turn on Windows Remote Management (WinRM, port 5985)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Enable-PSRemoting -Force</a:t>
            </a:r>
            <a:endParaRPr lang="en-US" sz="1400" dirty="0"/>
          </a:p>
        </p:txBody>
      </p:sp>
      <p:sp>
        <p:nvSpPr>
          <p:cNvPr id="6" name="callout"/>
          <p:cNvSpPr/>
          <p:nvPr/>
        </p:nvSpPr>
        <p:spPr>
          <a:xfrm>
            <a:off x="548640" y="5486400"/>
            <a:ext cx="11064240" cy="731520"/>
          </a:xfrm>
          <a:prstGeom prst="roundRect">
            <a:avLst>
              <a:gd name="adj" fmla="val 12500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5559552"/>
            <a:ext cx="1069848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Domain computers: skip step 1 and use a domain scan account in a group that is a member of the local Administrators group.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Windows target, by hand (2 of 2)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344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Still on the target, as administrator</a:t>
            </a:r>
            <a:endParaRPr lang="en-US" sz="1600" dirty="0"/>
          </a:p>
        </p:txBody>
      </p:sp>
      <p:sp>
        <p:nvSpPr>
          <p:cNvPr id="4" name="code-block"/>
          <p:cNvSpPr/>
          <p:nvPr/>
        </p:nvSpPr>
        <p:spPr>
          <a:xfrm>
            <a:off x="548640" y="1645920"/>
            <a:ext cx="11064240" cy="3657600"/>
          </a:xfrm>
          <a:prstGeom prst="roundRect">
            <a:avLst>
              <a:gd name="adj" fmla="val 2000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31520" y="1755648"/>
            <a:ext cx="10698480" cy="34381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4. Let only the scanner reach WinRM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Set-NetFirewallRule -Name WINRM-HTTP-In-TCP -RemoteAddress 192.168.56.10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Disable-NetFirewallRule -Name WINRM-HTTP-In-TCP-PUBLIC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5. Local accounts only (workgroup lab): allow remote admin rights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New-ItemProperty -Path HKLM:\SOFTWARE\Microsoft\Windows\CurrentVersion\Policies\System `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-Name LocalAccountTokenFilterPolicy -Value 1 -PropertyType DWord -Force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6. Check that WinRM answers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Test-WSMan localhost</a:t>
            </a:r>
            <a:endParaRPr lang="en-US" sz="1400" dirty="0"/>
          </a:p>
        </p:txBody>
      </p:sp>
      <p:sp>
        <p:nvSpPr>
          <p:cNvPr id="6" name="callout"/>
          <p:cNvSpPr/>
          <p:nvPr/>
        </p:nvSpPr>
        <p:spPr>
          <a:xfrm>
            <a:off x="548640" y="5486400"/>
            <a:ext cx="11064240" cy="731520"/>
          </a:xfrm>
          <a:prstGeom prst="roundRect">
            <a:avLst>
              <a:gd name="adj" fmla="val 12500"/>
            </a:avLst>
          </a:prstGeom>
          <a:solidFill>
            <a:srgbClr val="FDF0D9"/>
          </a:solidFill>
          <a:ln w="12700">
            <a:solidFill>
              <a:srgbClr val="FDF0D9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5559552"/>
            <a:ext cx="1069848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Step 5 lowers a Windows protection for local accounts. Use it only on lab computers, and remove it after the course (Undo slide).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On the scanner: trust the target and test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3444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On the computer running VunFisher: Windows PowerShell as administrator</a:t>
            </a:r>
            <a:endParaRPr lang="en-US" sz="1600" dirty="0"/>
          </a:p>
        </p:txBody>
      </p:sp>
      <p:sp>
        <p:nvSpPr>
          <p:cNvPr id="4" name="code-block"/>
          <p:cNvSpPr/>
          <p:nvPr/>
        </p:nvSpPr>
        <p:spPr>
          <a:xfrm>
            <a:off x="548640" y="1645920"/>
            <a:ext cx="11064240" cy="3474720"/>
          </a:xfrm>
          <a:prstGeom prst="roundRect">
            <a:avLst>
              <a:gd name="adj" fmla="val 2105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31520" y="1755648"/>
            <a:ext cx="10698480" cy="32552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1. Is port 5985 reachable?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Test-NetConnection 192.168.56.20 -Port 5985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2. Workgroup or IP address targets only: trust this one target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Start-Service WinRM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Set-Item WSMan:\localhost\Client\TrustedHosts -Value '192.168.56.20' -Concatenate -Force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3. Sign in once by hand (a password prompt opens)</a:t>
            </a:r>
            <a:endParaRPr lang="en-US" sz="14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4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Invoke-Command -ComputerName 192.168.56.20 -Credential LAB-PC1\vfscan -ScriptBlock { whoami }</a:t>
            </a:r>
            <a:endParaRPr lang="en-US" sz="1400" dirty="0"/>
          </a:p>
        </p:txBody>
      </p:sp>
      <p:sp>
        <p:nvSpPr>
          <p:cNvPr id="6" name="callout"/>
          <p:cNvSpPr/>
          <p:nvPr/>
        </p:nvSpPr>
        <p:spPr>
          <a:xfrm>
            <a:off x="548640" y="5303520"/>
            <a:ext cx="11064240" cy="731520"/>
          </a:xfrm>
          <a:prstGeom prst="roundRect">
            <a:avLst>
              <a:gd name="adj" fmla="val 12500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5376672"/>
            <a:ext cx="1069848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If step 3 prints lab-pc1\vfscan, VunFisher will be able to sign in too. Domain targets addressed by name do not need TrustedHosts.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In VunFisher: the Windows credential</a:t>
            </a:r>
            <a:endParaRPr lang="en-US" sz="3200" dirty="0"/>
          </a:p>
        </p:txBody>
      </p:sp>
      <p:sp>
        <p:nvSpPr>
          <p:cNvPr id="3" name="screenshot-frame"/>
          <p:cNvSpPr/>
          <p:nvPr/>
        </p:nvSpPr>
        <p:spPr>
          <a:xfrm>
            <a:off x="5705856" y="1271016"/>
            <a:ext cx="5961888" cy="3399961"/>
          </a:xfrm>
          <a:prstGeom prst="roundRect">
            <a:avLst>
              <a:gd name="adj" fmla="val 2152"/>
            </a:avLst>
          </a:prstGeom>
          <a:solidFill>
            <a:srgbClr val="DDE5EE"/>
          </a:solidFill>
          <a:ln w="9525">
            <a:solidFill>
              <a:srgbClr val="C6D2DF"/>
            </a:solidFill>
            <a:prstDash val="solid"/>
          </a:ln>
          <a:effectLst>
            <a:outerShdw sx="100000" sy="100000" kx="0" ky="0" algn="bl" rotWithShape="0" blurRad="101600" dist="25400" dir="5400000">
              <a:srgbClr val="000000">
                <a:alpha val="18000"/>
              </a:srgbClr>
            </a:outerShdw>
          </a:effectLst>
        </p:spPr>
      </p:sp>
      <p:pic>
        <p:nvPicPr>
          <p:cNvPr id="4" name="Image 0" descr="Screenshot: credentials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60720" y="1325880"/>
            <a:ext cx="5852160" cy="3290233"/>
          </a:xfrm>
          <a:prstGeom prst="rect">
            <a:avLst/>
          </a:prstGeom>
        </p:spPr>
      </p:pic>
      <p:sp>
        <p:nvSpPr>
          <p:cNvPr id="5" name="step-badge-19"/>
          <p:cNvSpPr/>
          <p:nvPr/>
        </p:nvSpPr>
        <p:spPr>
          <a:xfrm>
            <a:off x="548640" y="14173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548640" y="1417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1097280" y="1371600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ASSESS &gt; Credentials &gt; 1 Create Credential Profile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Type Windows WinRM; Username vfscan; Domain / Computer Name LAB-PC1; Port 5985; Secret reference TXVF_LAB_PASSWORD</a:t>
            </a:r>
            <a:endParaRPr lang="en-US" sz="1400" dirty="0"/>
          </a:p>
        </p:txBody>
      </p:sp>
      <p:sp>
        <p:nvSpPr>
          <p:cNvPr id="8" name="step-badge-20"/>
          <p:cNvSpPr/>
          <p:nvPr/>
        </p:nvSpPr>
        <p:spPr>
          <a:xfrm>
            <a:off x="548640" y="25603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548640" y="2560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2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1097280" y="2514600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2 Add Windows Password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Select the profile, type the password. Tick DPAPI remember only on your own computer.</a:t>
            </a:r>
            <a:endParaRPr lang="en-US" sz="1400" dirty="0"/>
          </a:p>
        </p:txBody>
      </p:sp>
      <p:sp>
        <p:nvSpPr>
          <p:cNvPr id="11" name="step-badge-21"/>
          <p:cNvSpPr/>
          <p:nvPr/>
        </p:nvSpPr>
        <p:spPr>
          <a:xfrm>
            <a:off x="548640" y="37033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548640" y="3703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3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1097280" y="3657600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3 Test Connection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Target 192.168.56.20, the profile, the authorization box &gt; Test Credential</a:t>
            </a:r>
            <a:endParaRPr lang="en-US" sz="1400" dirty="0"/>
          </a:p>
        </p:txBody>
      </p:sp>
      <p:sp>
        <p:nvSpPr>
          <p:cNvPr id="14" name="step-badge-22"/>
          <p:cNvSpPr/>
          <p:nvPr/>
        </p:nvSpPr>
        <p:spPr>
          <a:xfrm>
            <a:off x="548640" y="484632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" y="484632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4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1097280" y="4800600"/>
            <a:ext cx="44805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New Scan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Credentialed Windows Assessment or Credentialed Patch Audit &gt; select the profile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Linux target over SSH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344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On the scanner (Windows PowerShell)</a:t>
            </a:r>
            <a:endParaRPr lang="en-US" sz="1600" dirty="0"/>
          </a:p>
        </p:txBody>
      </p:sp>
      <p:sp>
        <p:nvSpPr>
          <p:cNvPr id="4" name="code-block"/>
          <p:cNvSpPr/>
          <p:nvPr/>
        </p:nvSpPr>
        <p:spPr>
          <a:xfrm>
            <a:off x="548640" y="1645920"/>
            <a:ext cx="5486400" cy="2468880"/>
          </a:xfrm>
          <a:prstGeom prst="roundRect">
            <a:avLst>
              <a:gd name="adj" fmla="val 2963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31520" y="1755648"/>
            <a:ext cx="5120640" cy="2249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 key for VunFisher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$k = "$env:USERPROFILE\.ssh\vunfisher_ed25519"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ssh-keygen -t ed25519 -f $k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Show the public key to copy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Get-Content "$k.pub"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Test after the target is ready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ssh -i $k vfscan@192.168.56.30 id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6172200" y="12344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On the Linux target (Ubuntu, Debian or Alpine)</a:t>
            </a:r>
            <a:endParaRPr lang="en-US" sz="1600" dirty="0"/>
          </a:p>
        </p:txBody>
      </p:sp>
      <p:sp>
        <p:nvSpPr>
          <p:cNvPr id="7" name="code-block"/>
          <p:cNvSpPr/>
          <p:nvPr/>
        </p:nvSpPr>
        <p:spPr>
          <a:xfrm>
            <a:off x="6172200" y="1645920"/>
            <a:ext cx="5440680" cy="2468880"/>
          </a:xfrm>
          <a:prstGeom prst="roundRect">
            <a:avLst>
              <a:gd name="adj" fmla="val 2963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355080" y="1755648"/>
            <a:ext cx="5074920" cy="2249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useradd -m -s /bin/bash vfscan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install -d -m 700 -o vfscan -g vfscan /home/vfscan/.ssh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paste the .pub line into this file: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nano /home/vfscan/.ssh/authorized_keys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chown vfscan:vfscan /home/vfscan/.ssh/authorized_keys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chmod 600 /home/vfscan/.ssh/authorized_keys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ufw allow from 192.168.56.10 to any port 22 proto tcp</a:t>
            </a:r>
            <a:endParaRPr lang="en-US" sz="1100" dirty="0"/>
          </a:p>
        </p:txBody>
      </p:sp>
      <p:sp>
        <p:nvSpPr>
          <p:cNvPr id="9" name="step-badge-23"/>
          <p:cNvSpPr/>
          <p:nvPr/>
        </p:nvSpPr>
        <p:spPr>
          <a:xfrm>
            <a:off x="548640" y="43434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548640" y="4343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" y="429768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VunFisher &gt; Credentials &gt; 1 Create Credential Profile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Type Linux SSH; Username vfscan; Port 22; SSH Private Key Path C:\Users\you\.ssh\vunfisher_ed25519</a:t>
            </a:r>
            <a:endParaRPr lang="en-US" sz="1400" dirty="0"/>
          </a:p>
        </p:txBody>
      </p:sp>
      <p:sp>
        <p:nvSpPr>
          <p:cNvPr id="12" name="step-badge-24"/>
          <p:cNvSpPr/>
          <p:nvPr/>
        </p:nvSpPr>
        <p:spPr>
          <a:xfrm>
            <a:off x="548640" y="521208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48640" y="521208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2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1097280" y="516636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Test Connection, then New Scan</a:t>
            </a:r>
            <a:endParaRPr lang="en-US" sz="14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Credentialed Linux Assessment &gt; select the profile. No sudo and no password are needed.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Many computers: domain and Intune</a:t>
            </a:r>
            <a:endParaRPr lang="en-US" sz="3200" dirty="0"/>
          </a:p>
        </p:txBody>
      </p:sp>
      <p:sp>
        <p:nvSpPr>
          <p:cNvPr id="3" name="step-badge-25"/>
          <p:cNvSpPr/>
          <p:nvPr/>
        </p:nvSpPr>
        <p:spPr>
          <a:xfrm>
            <a:off x="548640" y="13716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548640" y="13716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1</a:t>
            </a:r>
            <a:endParaRPr lang="en-US" sz="1400" dirty="0"/>
          </a:p>
        </p:txBody>
      </p:sp>
      <p:sp>
        <p:nvSpPr>
          <p:cNvPr id="5" name="Text 3"/>
          <p:cNvSpPr txBox="1"/>
          <p:nvPr/>
        </p:nvSpPr>
        <p:spPr>
          <a:xfrm>
            <a:off x="1097280" y="13258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Create a scan group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Add the approved domain scan account; test on one OU with one or two computers first</a:t>
            </a:r>
            <a:endParaRPr lang="en-US" sz="1500" dirty="0"/>
          </a:p>
        </p:txBody>
      </p:sp>
      <p:sp>
        <p:nvSpPr>
          <p:cNvPr id="6" name="step-badge-26"/>
          <p:cNvSpPr/>
          <p:nvPr/>
        </p:nvSpPr>
        <p:spPr>
          <a:xfrm>
            <a:off x="548640" y="22860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548640" y="22860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2</a:t>
            </a:r>
            <a:endParaRPr lang="en-US" sz="1400" dirty="0"/>
          </a:p>
        </p:txBody>
      </p:sp>
      <p:sp>
        <p:nvSpPr>
          <p:cNvPr id="8" name="Text 6"/>
          <p:cNvSpPr txBox="1"/>
          <p:nvPr/>
        </p:nvSpPr>
        <p:spPr>
          <a:xfrm>
            <a:off x="1097280" y="22402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Add the group to local Administrators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Group Policy Preferences &gt; Local Users and Groups (add, do not replace the list)</a:t>
            </a:r>
            <a:endParaRPr lang="en-US" sz="1500" dirty="0"/>
          </a:p>
        </p:txBody>
      </p:sp>
      <p:sp>
        <p:nvSpPr>
          <p:cNvPr id="9" name="step-badge-27"/>
          <p:cNvSpPr/>
          <p:nvPr/>
        </p:nvSpPr>
        <p:spPr>
          <a:xfrm>
            <a:off x="548640" y="32004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548640" y="32004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3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1097280" y="31546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Turn on WinRM by policy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Computer Configuration &gt; Administrative Templates &gt; Windows Components &gt; Windows Remote Management</a:t>
            </a:r>
            <a:endParaRPr lang="en-US" sz="1500" dirty="0"/>
          </a:p>
        </p:txBody>
      </p:sp>
      <p:sp>
        <p:nvSpPr>
          <p:cNvPr id="12" name="step-badge-28"/>
          <p:cNvSpPr/>
          <p:nvPr/>
        </p:nvSpPr>
        <p:spPr>
          <a:xfrm>
            <a:off x="548640" y="41148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548640" y="41148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4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1097280" y="40690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Firewall rule for TCP 5985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Domain and Private profiles; remote addresses = approved scanners only</a:t>
            </a:r>
            <a:endParaRPr lang="en-US" sz="1500" dirty="0"/>
          </a:p>
        </p:txBody>
      </p:sp>
      <p:sp>
        <p:nvSpPr>
          <p:cNvPr id="15" name="step-badge-29"/>
          <p:cNvSpPr/>
          <p:nvPr/>
        </p:nvSpPr>
        <p:spPr>
          <a:xfrm>
            <a:off x="548640" y="5029200"/>
            <a:ext cx="384048" cy="384048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548640" y="5029200"/>
            <a:ext cx="38404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5</a:t>
            </a:r>
            <a:endParaRPr lang="en-US" sz="1400" dirty="0"/>
          </a:p>
        </p:txBody>
      </p:sp>
      <p:sp>
        <p:nvSpPr>
          <p:cNvPr id="17" name="Text 15"/>
          <p:cNvSpPr txBox="1"/>
          <p:nvPr/>
        </p:nvSpPr>
        <p:spPr>
          <a:xfrm>
            <a:off x="1097280" y="4983480"/>
            <a:ext cx="105156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2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Check and widen slowly</a:t>
            </a:r>
            <a:endParaRPr lang="en-US" sz="1500" dirty="0"/>
          </a:p>
          <a:p>
            <a:pPr indent="0" marL="0">
              <a:spcAft>
                <a:spcPts val="200"/>
              </a:spcAft>
              <a:buNone/>
            </a:pPr>
            <a:r>
              <a:rPr lang="en-US" sz="1500" dirty="0">
                <a:solidFill>
                  <a:schemeClr val="tx1"/>
                </a:solidFill>
              </a:rPr>
              <a:t>gpresult /r on a target, Test Connection in VunFisher, then more OUs. Intune: the same settings in Settings Catalog profiles</a:t>
            </a:r>
            <a:endParaRPr lang="en-US" sz="1500" dirty="0"/>
          </a:p>
        </p:txBody>
      </p:sp>
      <p:sp>
        <p:nvSpPr>
          <p:cNvPr id="18" name="callout"/>
          <p:cNvSpPr/>
          <p:nvPr/>
        </p:nvSpPr>
        <p:spPr>
          <a:xfrm>
            <a:off x="548640" y="5806440"/>
            <a:ext cx="11064240" cy="548640"/>
          </a:xfrm>
          <a:prstGeom prst="roundRect">
            <a:avLst>
              <a:gd name="adj" fmla="val 16667"/>
            </a:avLst>
          </a:prstGeom>
          <a:solidFill>
            <a:srgbClr val="FDF0D9"/>
          </a:solidFill>
          <a:ln w="12700">
            <a:solidFill>
              <a:srgbClr val="FDF0D9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731520" y="5879592"/>
            <a:ext cx="1069848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Domain accounts do not need the LocalAccountTokenFilterPolicy setting. Do not add domain controllers until IT has reviewed them.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Run your first scan</a:t>
            </a:r>
            <a:endParaRPr lang="en-US" sz="3200" dirty="0"/>
          </a:p>
        </p:txBody>
      </p:sp>
      <p:sp>
        <p:nvSpPr>
          <p:cNvPr id="3" name="screenshot-frame"/>
          <p:cNvSpPr/>
          <p:nvPr/>
        </p:nvSpPr>
        <p:spPr>
          <a:xfrm>
            <a:off x="493776" y="1271016"/>
            <a:ext cx="7059168" cy="4016880"/>
          </a:xfrm>
          <a:prstGeom prst="roundRect">
            <a:avLst>
              <a:gd name="adj" fmla="val 1821"/>
            </a:avLst>
          </a:prstGeom>
          <a:solidFill>
            <a:srgbClr val="DDE5EE"/>
          </a:solidFill>
          <a:ln w="9525">
            <a:solidFill>
              <a:srgbClr val="C6D2DF"/>
            </a:solidFill>
            <a:prstDash val="solid"/>
          </a:ln>
          <a:effectLst>
            <a:outerShdw sx="100000" sy="100000" kx="0" ky="0" algn="bl" rotWithShape="0" blurRad="101600" dist="25400" dir="5400000">
              <a:srgbClr val="000000">
                <a:alpha val="18000"/>
              </a:srgbClr>
            </a:outerShdw>
          </a:effectLst>
        </p:spPr>
      </p:sp>
      <p:pic>
        <p:nvPicPr>
          <p:cNvPr id="4" name="Image 0" descr="Screenshot: picker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325880"/>
            <a:ext cx="6949440" cy="3907152"/>
          </a:xfrm>
          <a:prstGeom prst="rect">
            <a:avLst/>
          </a:prstGeom>
        </p:spPr>
      </p:pic>
      <p:sp>
        <p:nvSpPr>
          <p:cNvPr id="5" name="Text 2"/>
          <p:cNvSpPr txBox="1"/>
          <p:nvPr/>
        </p:nvSpPr>
        <p:spPr>
          <a:xfrm>
            <a:off x="7863840" y="1463040"/>
            <a:ext cx="3749040" cy="4206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500" b="1" dirty="0">
                <a:solidFill>
                  <a:schemeClr val="tx1"/>
                </a:solidFill>
              </a:rPr>
              <a:t>New Scan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Choose Credentialed Windows Assessment (or Credentialed Linux Assessment)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Enter the authorized target address and select the credential profile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Confirm authorization and run</a:t>
            </a:r>
            <a:endParaRPr lang="en-US" sz="1500" dirty="0"/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chemeClr val="tx1"/>
                </a:solidFill>
              </a:rPr>
              <a:t>Open Findings when it completes; Explain with AI gives a plain-English summary of a finding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Undo after the course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34440"/>
            <a:ext cx="6126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Windows target (administrator PowerShell)</a:t>
            </a:r>
            <a:endParaRPr lang="en-US" sz="1600" dirty="0"/>
          </a:p>
        </p:txBody>
      </p:sp>
      <p:sp>
        <p:nvSpPr>
          <p:cNvPr id="4" name="code-block"/>
          <p:cNvSpPr/>
          <p:nvPr/>
        </p:nvSpPr>
        <p:spPr>
          <a:xfrm>
            <a:off x="548640" y="1645920"/>
            <a:ext cx="6126480" cy="3291840"/>
          </a:xfrm>
          <a:prstGeom prst="roundRect">
            <a:avLst>
              <a:gd name="adj" fmla="val 2222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5" name="Text 3"/>
          <p:cNvSpPr txBox="1"/>
          <p:nvPr/>
        </p:nvSpPr>
        <p:spPr>
          <a:xfrm>
            <a:off x="731520" y="1755648"/>
            <a:ext cx="5760720" cy="30723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Disable-PSRemoting -Force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Disable-NetFirewallRule -Name WINRM-HTTP-In-TCP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Stop-Service WinRM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Set-Service WinRM -StartupType Manual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Remove-ItemProperty -Path `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HKLM:\SOFTWARE\Microsoft\Windows\CurrentVersion\Policies\System `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-Name LocalAccountTokenFilterPolicy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net user vfscan /delete</a:t>
            </a:r>
            <a:endParaRPr lang="en-US" sz="1100" dirty="0"/>
          </a:p>
        </p:txBody>
      </p:sp>
      <p:sp>
        <p:nvSpPr>
          <p:cNvPr id="6" name="Text 4"/>
          <p:cNvSpPr txBox="1"/>
          <p:nvPr/>
        </p:nvSpPr>
        <p:spPr>
          <a:xfrm>
            <a:off x="6812280" y="1234440"/>
            <a:ext cx="4754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Scanner and Linux target</a:t>
            </a:r>
            <a:endParaRPr lang="en-US" sz="1600" dirty="0"/>
          </a:p>
        </p:txBody>
      </p:sp>
      <p:sp>
        <p:nvSpPr>
          <p:cNvPr id="7" name="code-block"/>
          <p:cNvSpPr/>
          <p:nvPr/>
        </p:nvSpPr>
        <p:spPr>
          <a:xfrm>
            <a:off x="6812280" y="1645920"/>
            <a:ext cx="4800600" cy="3291840"/>
          </a:xfrm>
          <a:prstGeom prst="roundRect">
            <a:avLst>
              <a:gd name="adj" fmla="val 2222"/>
            </a:avLst>
          </a:prstGeom>
          <a:solidFill>
            <a:srgbClr val="0F1F33"/>
          </a:solidFill>
          <a:ln w="12700">
            <a:solidFill>
              <a:srgbClr val="0F1F33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995160" y="1755648"/>
            <a:ext cx="4434840" cy="30723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Scanner: empty TrustedHosts again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Set-Item WSMan:\localhost\Client\TrustedHosts `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-Value '' -Force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VunFisher: Credentials &gt; Clear secret,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then Disable the profile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8AA0B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Linux target: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userdel -r vfscan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sudo ufw delete allow from 192.168.56.10 \</a:t>
            </a:r>
            <a:endParaRPr lang="en-US" sz="1100" dirty="0"/>
          </a:p>
          <a:p>
            <a:pPr indent="0" marL="0">
              <a:spcAft>
                <a:spcPts val="300"/>
              </a:spcAft>
              <a:buNone/>
            </a:pPr>
            <a:r>
              <a:rPr lang="en-US" sz="1100" dirty="0">
                <a:solidFill>
                  <a:srgbClr val="EEF3F8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to any port 22 proto tcp</a:t>
            </a:r>
            <a:endParaRPr lang="en-US" sz="1100" dirty="0"/>
          </a:p>
        </p:txBody>
      </p:sp>
      <p:sp>
        <p:nvSpPr>
          <p:cNvPr id="9" name="callout"/>
          <p:cNvSpPr/>
          <p:nvPr/>
        </p:nvSpPr>
        <p:spPr>
          <a:xfrm>
            <a:off x="548640" y="5166360"/>
            <a:ext cx="11064240" cy="731520"/>
          </a:xfrm>
          <a:prstGeom prst="roundRect">
            <a:avLst>
              <a:gd name="adj" fmla="val 12500"/>
            </a:avLst>
          </a:prstGeom>
          <a:solidFill>
            <a:srgbClr val="E3F4F2"/>
          </a:solidFill>
          <a:ln w="12700">
            <a:solidFill>
              <a:srgbClr val="E3F4F2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31520" y="5239512"/>
            <a:ext cx="10698480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If TrustedHosts listed other computers before the course, remove only the lab entries instead of emptying it. Delete the vunfisher_ed25519 key files on the scanner too.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Quick fixes</a:t>
            </a:r>
            <a:endParaRPr lang="en-US" sz="3200" dirty="0"/>
          </a:p>
        </p:txBody>
      </p:sp>
      <p:sp>
        <p:nvSpPr>
          <p:cNvPr id="3" name="fix-card-0"/>
          <p:cNvSpPr/>
          <p:nvPr/>
        </p:nvSpPr>
        <p:spPr>
          <a:xfrm>
            <a:off x="548640" y="137160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77240" y="150876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Test Credential: connectivity fails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Firewall rule or scanner address. Run Test-NetConnection target -Port 5985 on the scanner.</a:t>
            </a:r>
            <a:endParaRPr lang="en-US" sz="1400" dirty="0"/>
          </a:p>
        </p:txBody>
      </p:sp>
      <p:sp>
        <p:nvSpPr>
          <p:cNvPr id="5" name="fix-card-1"/>
          <p:cNvSpPr/>
          <p:nvPr/>
        </p:nvSpPr>
        <p:spPr>
          <a:xfrm>
            <a:off x="6172200" y="137160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6400800" y="150876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Test Credential: sign-in fails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Check the account name (COMPUTER\user), the password in step 2 and TrustedHosts for IP targets.</a:t>
            </a:r>
            <a:endParaRPr lang="en-US" sz="1400" dirty="0"/>
          </a:p>
        </p:txBody>
      </p:sp>
      <p:sp>
        <p:nvSpPr>
          <p:cNvPr id="7" name="fix-card-2"/>
          <p:cNvSpPr/>
          <p:nvPr/>
        </p:nvSpPr>
        <p:spPr>
          <a:xfrm>
            <a:off x="548640" y="283464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777240" y="297180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Signed in but not administrator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Add the account to local Administrators; local accounts also need LocalAccountTokenFilterPolicy.</a:t>
            </a:r>
            <a:endParaRPr lang="en-US" sz="1400" dirty="0"/>
          </a:p>
        </p:txBody>
      </p:sp>
      <p:sp>
        <p:nvSpPr>
          <p:cNvPr id="9" name="fix-card-3"/>
          <p:cNvSpPr/>
          <p:nvPr/>
        </p:nvSpPr>
        <p:spPr>
          <a:xfrm>
            <a:off x="6172200" y="283464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400800" y="297180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Assistant shows STOP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Public network, Windows Home or a policy-managed computer: fix it or prepare the target by hand.</a:t>
            </a:r>
            <a:endParaRPr lang="en-US" sz="1400" dirty="0"/>
          </a:p>
        </p:txBody>
      </p:sp>
      <p:sp>
        <p:nvSpPr>
          <p:cNvPr id="11" name="fix-card-4"/>
          <p:cNvSpPr/>
          <p:nvPr/>
        </p:nvSpPr>
        <p:spPr>
          <a:xfrm>
            <a:off x="548640" y="429768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777240" y="443484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Linux: permission denied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Check authorized_keys permissions (600) and the key path in the profile.</a:t>
            </a:r>
            <a:endParaRPr lang="en-US" sz="1400" dirty="0"/>
          </a:p>
        </p:txBody>
      </p:sp>
      <p:sp>
        <p:nvSpPr>
          <p:cNvPr id="13" name="fix-card-5"/>
          <p:cNvSpPr/>
          <p:nvPr/>
        </p:nvSpPr>
        <p:spPr>
          <a:xfrm>
            <a:off x="6172200" y="4297680"/>
            <a:ext cx="5440680" cy="1280160"/>
          </a:xfrm>
          <a:prstGeom prst="roundRect">
            <a:avLst>
              <a:gd name="adj" fmla="val 7143"/>
            </a:avLst>
          </a:prstGeom>
          <a:solidFill>
            <a:srgbClr val="EEF3F8"/>
          </a:solidFill>
          <a:ln w="9525">
            <a:solidFill>
              <a:srgbClr val="D6DDE0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6400800" y="4434840"/>
            <a:ext cx="49834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Scan shows coverage gaps</a:t>
            </a:r>
            <a:endParaRPr lang="en-US" sz="14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A check could not collect evidence. Read the reason; it is not a clean result.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548640" y="320040"/>
            <a:ext cx="11064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Links you will need</a:t>
            </a:r>
            <a:endParaRPr lang="en-US" sz="3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1280160"/>
            <a:ext cx="10972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A6F75"/>
                </a:solidFill>
              </a:rPr>
              <a:t>VunFisher</a:t>
            </a:r>
            <a:endParaRPr lang="en-US" sz="1500" dirty="0"/>
          </a:p>
        </p:txBody>
      </p:sp>
      <p:sp>
        <p:nvSpPr>
          <p:cNvPr id="4" name="Text 2"/>
          <p:cNvSpPr txBox="1"/>
          <p:nvPr/>
        </p:nvSpPr>
        <p:spPr>
          <a:xfrm>
            <a:off x="731520" y="1627632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VunFisher website: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https://txvf.tinkextra.com/overview/</a:t>
            </a:r>
            <a:endParaRPr lang="en-US" sz="115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1920240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Downloads (app, hash, SBOM):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https://txvf.tinkextra.com/overview/downloads.html</a:t>
            </a:r>
            <a:endParaRPr lang="en-US" sz="1150" dirty="0"/>
          </a:p>
        </p:txBody>
      </p:sp>
      <p:sp>
        <p:nvSpPr>
          <p:cNvPr id="6" name="Text 4"/>
          <p:cNvSpPr txBox="1"/>
          <p:nvPr/>
        </p:nvSpPr>
        <p:spPr>
          <a:xfrm>
            <a:off x="731520" y="2212848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Student license request: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https://txvf.tinkextra.com/quote?for=student</a:t>
            </a:r>
            <a:endParaRPr lang="en-US" sz="1150" dirty="0"/>
          </a:p>
        </p:txBody>
      </p:sp>
      <p:sp>
        <p:nvSpPr>
          <p:cNvPr id="7" name="Text 5"/>
          <p:cNvSpPr txBox="1"/>
          <p:nvPr/>
        </p:nvSpPr>
        <p:spPr>
          <a:xfrm>
            <a:off x="731520" y="250545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Every published build: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4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https://txvf.tinkextra.com/overview/roadmap.html#release-history</a:t>
            </a:r>
            <a:endParaRPr lang="en-US" sz="115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2798064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Your local app (after install):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5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http://127.0.0.1:8787/credentials</a:t>
            </a:r>
            <a:endParaRPr lang="en-US" sz="1150" dirty="0"/>
          </a:p>
        </p:txBody>
      </p:sp>
      <p:sp>
        <p:nvSpPr>
          <p:cNvPr id="9" name="Text 7"/>
          <p:cNvSpPr txBox="1"/>
          <p:nvPr/>
        </p:nvSpPr>
        <p:spPr>
          <a:xfrm>
            <a:off x="548640" y="3182112"/>
            <a:ext cx="10972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A6F75"/>
                </a:solidFill>
              </a:rPr>
              <a:t>Microsoft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731520" y="3529584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Enable-PSRemoting (PowerShell 5.1):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6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https://learn.microsoft.com/en-us/powershell/module/microsoft.powershell.core/enable-psremoting?view=powershell-5.1</a:t>
            </a:r>
            <a:endParaRPr lang="en-US" sz="1150" dirty="0"/>
          </a:p>
        </p:txBody>
      </p:sp>
      <p:sp>
        <p:nvSpPr>
          <p:cNvPr id="11" name="Text 9"/>
          <p:cNvSpPr txBox="1"/>
          <p:nvPr/>
        </p:nvSpPr>
        <p:spPr>
          <a:xfrm>
            <a:off x="731520" y="3822192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Remote troubleshooting, TrustedHosts: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7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https://learn.microsoft.com/powershell/module/microsoft.powershell.core/about/about_remote_troubleshooting</a:t>
            </a:r>
            <a:endParaRPr lang="en-US" sz="1150" dirty="0"/>
          </a:p>
        </p:txBody>
      </p:sp>
      <p:sp>
        <p:nvSpPr>
          <p:cNvPr id="12" name="Text 10"/>
          <p:cNvSpPr txBox="1"/>
          <p:nvPr/>
        </p:nvSpPr>
        <p:spPr>
          <a:xfrm>
            <a:off x="731520" y="4114800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WinRM security: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8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https://learn.microsoft.com/en-us/powershell/scripting/security/remoting/winrm-security</a:t>
            </a:r>
            <a:endParaRPr lang="en-US" sz="1150" dirty="0"/>
          </a:p>
        </p:txBody>
      </p:sp>
      <p:sp>
        <p:nvSpPr>
          <p:cNvPr id="13" name="Text 11"/>
          <p:cNvSpPr txBox="1"/>
          <p:nvPr/>
        </p:nvSpPr>
        <p:spPr>
          <a:xfrm>
            <a:off x="731520" y="4407408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New-NetFirewallRule: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9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https://learn.microsoft.com/powershell/module/netsecurity/new-netfirewallrule</a:t>
            </a:r>
            <a:endParaRPr lang="en-US" sz="1150" dirty="0"/>
          </a:p>
        </p:txBody>
      </p:sp>
      <p:sp>
        <p:nvSpPr>
          <p:cNvPr id="14" name="Text 12"/>
          <p:cNvSpPr txBox="1"/>
          <p:nvPr/>
        </p:nvSpPr>
        <p:spPr>
          <a:xfrm>
            <a:off x="731520" y="4700016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UAC remote restrictions (local accounts):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10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https://support.microsoft.com/help/951016</a:t>
            </a:r>
            <a:endParaRPr lang="en-US" sz="1150" dirty="0"/>
          </a:p>
        </p:txBody>
      </p:sp>
      <p:sp>
        <p:nvSpPr>
          <p:cNvPr id="15" name="Text 13"/>
          <p:cNvSpPr txBox="1"/>
          <p:nvPr/>
        </p:nvSpPr>
        <p:spPr>
          <a:xfrm>
            <a:off x="731520" y="4992624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OpenSSH keys on Windows: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11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https://learn.microsoft.com/en-us/windows-server/administration/openssh/openssh_keymanagement</a:t>
            </a:r>
            <a:endParaRPr lang="en-US" sz="1150" dirty="0"/>
          </a:p>
        </p:txBody>
      </p:sp>
      <p:sp>
        <p:nvSpPr>
          <p:cNvPr id="16" name="Text 14"/>
          <p:cNvSpPr txBox="1"/>
          <p:nvPr/>
        </p:nvSpPr>
        <p:spPr>
          <a:xfrm>
            <a:off x="548640" y="5376672"/>
            <a:ext cx="109728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0A6F75"/>
                </a:solidFill>
              </a:rPr>
              <a:t>Nessus, for comparison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731520" y="5724144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Credentialed checks on Windows: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12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https://docs.tenable.com/nessus/Content/CredentialedChecksOnWindows.htm</a:t>
            </a:r>
            <a:endParaRPr lang="en-US" sz="1150" dirty="0"/>
          </a:p>
        </p:txBody>
      </p:sp>
      <p:sp>
        <p:nvSpPr>
          <p:cNvPr id="18" name="Text 16"/>
          <p:cNvSpPr txBox="1"/>
          <p:nvPr/>
        </p:nvSpPr>
        <p:spPr>
          <a:xfrm>
            <a:off x="731520" y="6016752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dirty="0">
                <a:solidFill>
                  <a:schemeClr val="tx1"/>
                </a:solidFill>
              </a:rPr>
              <a:t>SSH credentials:  </a:t>
            </a:r>
            <a:pPr indent="0" marL="0">
              <a:buNone/>
            </a:pPr>
            <a:r>
              <a:rPr lang="en-US" sz="1150" u="sng" dirty="0">
                <a:solidFill>
                  <a:srgbClr val="0A6F75"/>
                </a:solidFill>
                <a:hlinkClick r:id="rId13" invalidUrl="" action="" tgtFrame="" tooltip="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https://docs.tenable.com/nessus/Content/SSH.htm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55680" y="6446520"/>
            <a:ext cx="45720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4C638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0" type="title" hasCustomPrompt="1"/>
          </p:nvPr>
        </p:nvSpPr>
        <p:spPr>
          <a:xfrm>
            <a:off x="731520" y="2377440"/>
            <a:ext cx="106984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</a:rPr>
              <a:t>You are ready to scan</a:t>
            </a:r>
            <a:endParaRPr lang="en-US" sz="4000" dirty="0"/>
          </a:p>
        </p:txBody>
      </p:sp>
      <p:sp>
        <p:nvSpPr>
          <p:cNvPr id="3" name="Text 0"/>
          <p:cNvSpPr/>
          <p:nvPr>
            <p:ph idx="101" type="body" hasCustomPrompt="1"/>
          </p:nvPr>
        </p:nvSpPr>
        <p:spPr>
          <a:xfrm>
            <a:off x="731520" y="3703320"/>
            <a:ext cx="10698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dirty="0">
                <a:solidFill>
                  <a:schemeClr val="accent1"/>
                </a:solidFill>
              </a:rPr>
              <a:t>Target prepared · credential tested · first scan run · undo the lab changes when the course ends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unFisher Training">
  <a:themeElements>
    <a:clrScheme name="VunFisher Training">
      <a:dk1>
        <a:srgbClr val="142842"/>
      </a:dk1>
      <a:lt1>
        <a:srgbClr val="FFFFFF"/>
      </a:lt1>
      <a:dk2>
        <a:srgbClr val="0F1F33"/>
      </a:dk2>
      <a:lt2>
        <a:srgbClr val="EEF3F8"/>
      </a:lt2>
      <a:accent1>
        <a:srgbClr val="2EC4B6"/>
      </a:accent1>
      <a:accent2>
        <a:srgbClr val="0A6F75"/>
      </a:accent2>
      <a:accent3>
        <a:srgbClr val="F2B85C"/>
      </a:accent3>
      <a:accent4>
        <a:srgbClr val="5B8DEF"/>
      </a:accent4>
      <a:accent5>
        <a:srgbClr val="D46FB0"/>
      </a:accent5>
      <a:accent6>
        <a:srgbClr val="8AA0B8"/>
      </a:accent6>
      <a:hlink>
        <a:srgbClr val="0A6F75"/>
      </a:hlink>
      <a:folHlink>
        <a:srgbClr val="4C6380"/>
      </a:folHlink>
    </a:clrScheme>
    <a:fontScheme name="VunFisher Training">
      <a:majorFont>
        <a:latin typeface="Calibr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TX Cyber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VunFisher credentialed scanning</dc:title>
  <dc:subject>PptxGenJS Presentation</dc:subject>
  <dc:creator>TX Cyber</dc:creator>
  <cp:lastModifiedBy>TX Cyber</cp:lastModifiedBy>
  <cp:revision>1</cp:revision>
  <dcterms:created xsi:type="dcterms:W3CDTF">2026-11-06T19:11:18Z</dcterms:created>
  <dcterms:modified xsi:type="dcterms:W3CDTF">2026-11-06T19:11:18Z</dcterms:modified>
</cp:coreProperties>
</file>